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1A591E-CBE6-4311-A05B-2EA53EB8B27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940465E8-F68D-4730-80B6-77B8B63EB65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8AE8E493-88C6-4E0D-85EC-87F55EBD86CA}"/>
              </a:ext>
            </a:extLst>
          </p:cNvPr>
          <p:cNvSpPr>
            <a:spLocks noGrp="1"/>
          </p:cNvSpPr>
          <p:nvPr>
            <p:ph type="dt" sz="half" idx="10"/>
          </p:nvPr>
        </p:nvSpPr>
        <p:spPr/>
        <p:txBody>
          <a:bodyPr/>
          <a:lstStyle/>
          <a:p>
            <a:fld id="{B43BE894-1357-4E8E-932C-627E65EB61A0}" type="datetimeFigureOut">
              <a:rPr lang="en-IN" smtClean="0"/>
              <a:t>11-12-2018</a:t>
            </a:fld>
            <a:endParaRPr lang="en-IN"/>
          </a:p>
        </p:txBody>
      </p:sp>
      <p:sp>
        <p:nvSpPr>
          <p:cNvPr id="5" name="Footer Placeholder 4">
            <a:extLst>
              <a:ext uri="{FF2B5EF4-FFF2-40B4-BE49-F238E27FC236}">
                <a16:creationId xmlns:a16="http://schemas.microsoft.com/office/drawing/2014/main" id="{C122AB6E-1BD5-41B2-825F-FE7CF490534C}"/>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BF827AB1-0D44-4D94-B121-E6D085B8B166}"/>
              </a:ext>
            </a:extLst>
          </p:cNvPr>
          <p:cNvSpPr>
            <a:spLocks noGrp="1"/>
          </p:cNvSpPr>
          <p:nvPr>
            <p:ph type="sldNum" sz="quarter" idx="12"/>
          </p:nvPr>
        </p:nvSpPr>
        <p:spPr/>
        <p:txBody>
          <a:bodyPr/>
          <a:lstStyle/>
          <a:p>
            <a:fld id="{5779FE09-EF3D-4764-A16E-2A37805DC8D8}" type="slidenum">
              <a:rPr lang="en-IN" smtClean="0"/>
              <a:t>‹#›</a:t>
            </a:fld>
            <a:endParaRPr lang="en-IN"/>
          </a:p>
        </p:txBody>
      </p:sp>
    </p:spTree>
    <p:extLst>
      <p:ext uri="{BB962C8B-B14F-4D97-AF65-F5344CB8AC3E}">
        <p14:creationId xmlns:p14="http://schemas.microsoft.com/office/powerpoint/2010/main" val="26092817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E524A9-DDBE-40C8-A1D9-88FED5DA6068}"/>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8F10E9DB-4B74-475B-934C-D87C7DA3EC29}"/>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10FB896B-880B-4C00-9B7A-BAC4EAECB92D}"/>
              </a:ext>
            </a:extLst>
          </p:cNvPr>
          <p:cNvSpPr>
            <a:spLocks noGrp="1"/>
          </p:cNvSpPr>
          <p:nvPr>
            <p:ph type="dt" sz="half" idx="10"/>
          </p:nvPr>
        </p:nvSpPr>
        <p:spPr/>
        <p:txBody>
          <a:bodyPr/>
          <a:lstStyle/>
          <a:p>
            <a:fld id="{B43BE894-1357-4E8E-932C-627E65EB61A0}" type="datetimeFigureOut">
              <a:rPr lang="en-IN" smtClean="0"/>
              <a:t>11-12-2018</a:t>
            </a:fld>
            <a:endParaRPr lang="en-IN"/>
          </a:p>
        </p:txBody>
      </p:sp>
      <p:sp>
        <p:nvSpPr>
          <p:cNvPr id="5" name="Footer Placeholder 4">
            <a:extLst>
              <a:ext uri="{FF2B5EF4-FFF2-40B4-BE49-F238E27FC236}">
                <a16:creationId xmlns:a16="http://schemas.microsoft.com/office/drawing/2014/main" id="{01E4FE3F-7E7A-4AC1-99F6-61FF4E6DE389}"/>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7DE7F360-CE41-4EF9-8C94-85FE75173C7D}"/>
              </a:ext>
            </a:extLst>
          </p:cNvPr>
          <p:cNvSpPr>
            <a:spLocks noGrp="1"/>
          </p:cNvSpPr>
          <p:nvPr>
            <p:ph type="sldNum" sz="quarter" idx="12"/>
          </p:nvPr>
        </p:nvSpPr>
        <p:spPr/>
        <p:txBody>
          <a:bodyPr/>
          <a:lstStyle/>
          <a:p>
            <a:fld id="{5779FE09-EF3D-4764-A16E-2A37805DC8D8}" type="slidenum">
              <a:rPr lang="en-IN" smtClean="0"/>
              <a:t>‹#›</a:t>
            </a:fld>
            <a:endParaRPr lang="en-IN"/>
          </a:p>
        </p:txBody>
      </p:sp>
    </p:spTree>
    <p:extLst>
      <p:ext uri="{BB962C8B-B14F-4D97-AF65-F5344CB8AC3E}">
        <p14:creationId xmlns:p14="http://schemas.microsoft.com/office/powerpoint/2010/main" val="1328042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27DAE01-DE30-403E-B4AD-9CF20C7F233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F2A8061B-2F57-41A0-AA8C-90E636A1A3DD}"/>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5E2738E4-62A7-4373-8A3E-5C879185342A}"/>
              </a:ext>
            </a:extLst>
          </p:cNvPr>
          <p:cNvSpPr>
            <a:spLocks noGrp="1"/>
          </p:cNvSpPr>
          <p:nvPr>
            <p:ph type="dt" sz="half" idx="10"/>
          </p:nvPr>
        </p:nvSpPr>
        <p:spPr/>
        <p:txBody>
          <a:bodyPr/>
          <a:lstStyle/>
          <a:p>
            <a:fld id="{B43BE894-1357-4E8E-932C-627E65EB61A0}" type="datetimeFigureOut">
              <a:rPr lang="en-IN" smtClean="0"/>
              <a:t>11-12-2018</a:t>
            </a:fld>
            <a:endParaRPr lang="en-IN"/>
          </a:p>
        </p:txBody>
      </p:sp>
      <p:sp>
        <p:nvSpPr>
          <p:cNvPr id="5" name="Footer Placeholder 4">
            <a:extLst>
              <a:ext uri="{FF2B5EF4-FFF2-40B4-BE49-F238E27FC236}">
                <a16:creationId xmlns:a16="http://schemas.microsoft.com/office/drawing/2014/main" id="{648A5169-AED6-4842-A7B2-FC95175EAB23}"/>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F2595CE2-C9A0-4DFE-90B6-D1B6B8B32EA9}"/>
              </a:ext>
            </a:extLst>
          </p:cNvPr>
          <p:cNvSpPr>
            <a:spLocks noGrp="1"/>
          </p:cNvSpPr>
          <p:nvPr>
            <p:ph type="sldNum" sz="quarter" idx="12"/>
          </p:nvPr>
        </p:nvSpPr>
        <p:spPr/>
        <p:txBody>
          <a:bodyPr/>
          <a:lstStyle/>
          <a:p>
            <a:fld id="{5779FE09-EF3D-4764-A16E-2A37805DC8D8}" type="slidenum">
              <a:rPr lang="en-IN" smtClean="0"/>
              <a:t>‹#›</a:t>
            </a:fld>
            <a:endParaRPr lang="en-IN"/>
          </a:p>
        </p:txBody>
      </p:sp>
    </p:spTree>
    <p:extLst>
      <p:ext uri="{BB962C8B-B14F-4D97-AF65-F5344CB8AC3E}">
        <p14:creationId xmlns:p14="http://schemas.microsoft.com/office/powerpoint/2010/main" val="23120218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CCF4FD-3BFB-4D23-A69D-231283F35B54}"/>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F001983F-B2BD-418B-867E-F6D5F99D537E}"/>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5021E633-D39B-458F-8341-7D5C63DBE99A}"/>
              </a:ext>
            </a:extLst>
          </p:cNvPr>
          <p:cNvSpPr>
            <a:spLocks noGrp="1"/>
          </p:cNvSpPr>
          <p:nvPr>
            <p:ph type="dt" sz="half" idx="10"/>
          </p:nvPr>
        </p:nvSpPr>
        <p:spPr/>
        <p:txBody>
          <a:bodyPr/>
          <a:lstStyle/>
          <a:p>
            <a:fld id="{B43BE894-1357-4E8E-932C-627E65EB61A0}" type="datetimeFigureOut">
              <a:rPr lang="en-IN" smtClean="0"/>
              <a:t>11-12-2018</a:t>
            </a:fld>
            <a:endParaRPr lang="en-IN"/>
          </a:p>
        </p:txBody>
      </p:sp>
      <p:sp>
        <p:nvSpPr>
          <p:cNvPr id="5" name="Footer Placeholder 4">
            <a:extLst>
              <a:ext uri="{FF2B5EF4-FFF2-40B4-BE49-F238E27FC236}">
                <a16:creationId xmlns:a16="http://schemas.microsoft.com/office/drawing/2014/main" id="{94CBA71F-6751-45DB-A49B-1403008A8538}"/>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94BA1EC6-AA60-4137-A639-6D517DF1147F}"/>
              </a:ext>
            </a:extLst>
          </p:cNvPr>
          <p:cNvSpPr>
            <a:spLocks noGrp="1"/>
          </p:cNvSpPr>
          <p:nvPr>
            <p:ph type="sldNum" sz="quarter" idx="12"/>
          </p:nvPr>
        </p:nvSpPr>
        <p:spPr/>
        <p:txBody>
          <a:bodyPr/>
          <a:lstStyle/>
          <a:p>
            <a:fld id="{5779FE09-EF3D-4764-A16E-2A37805DC8D8}" type="slidenum">
              <a:rPr lang="en-IN" smtClean="0"/>
              <a:t>‹#›</a:t>
            </a:fld>
            <a:endParaRPr lang="en-IN"/>
          </a:p>
        </p:txBody>
      </p:sp>
    </p:spTree>
    <p:extLst>
      <p:ext uri="{BB962C8B-B14F-4D97-AF65-F5344CB8AC3E}">
        <p14:creationId xmlns:p14="http://schemas.microsoft.com/office/powerpoint/2010/main" val="11627407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39A3C6-826A-451B-900D-CFECDADFF5F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5308FD13-4B28-41DF-8DA3-9604A37B35F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7A00B9C3-CA91-4DED-9E39-EBE40D963AE6}"/>
              </a:ext>
            </a:extLst>
          </p:cNvPr>
          <p:cNvSpPr>
            <a:spLocks noGrp="1"/>
          </p:cNvSpPr>
          <p:nvPr>
            <p:ph type="dt" sz="half" idx="10"/>
          </p:nvPr>
        </p:nvSpPr>
        <p:spPr/>
        <p:txBody>
          <a:bodyPr/>
          <a:lstStyle/>
          <a:p>
            <a:fld id="{B43BE894-1357-4E8E-932C-627E65EB61A0}" type="datetimeFigureOut">
              <a:rPr lang="en-IN" smtClean="0"/>
              <a:t>11-12-2018</a:t>
            </a:fld>
            <a:endParaRPr lang="en-IN"/>
          </a:p>
        </p:txBody>
      </p:sp>
      <p:sp>
        <p:nvSpPr>
          <p:cNvPr id="5" name="Footer Placeholder 4">
            <a:extLst>
              <a:ext uri="{FF2B5EF4-FFF2-40B4-BE49-F238E27FC236}">
                <a16:creationId xmlns:a16="http://schemas.microsoft.com/office/drawing/2014/main" id="{744FE09F-542B-4186-B9CA-7A98DC2BACAB}"/>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C5EBD484-E8FD-4429-A230-386A1FD3BEFF}"/>
              </a:ext>
            </a:extLst>
          </p:cNvPr>
          <p:cNvSpPr>
            <a:spLocks noGrp="1"/>
          </p:cNvSpPr>
          <p:nvPr>
            <p:ph type="sldNum" sz="quarter" idx="12"/>
          </p:nvPr>
        </p:nvSpPr>
        <p:spPr/>
        <p:txBody>
          <a:bodyPr/>
          <a:lstStyle/>
          <a:p>
            <a:fld id="{5779FE09-EF3D-4764-A16E-2A37805DC8D8}" type="slidenum">
              <a:rPr lang="en-IN" smtClean="0"/>
              <a:t>‹#›</a:t>
            </a:fld>
            <a:endParaRPr lang="en-IN"/>
          </a:p>
        </p:txBody>
      </p:sp>
    </p:spTree>
    <p:extLst>
      <p:ext uri="{BB962C8B-B14F-4D97-AF65-F5344CB8AC3E}">
        <p14:creationId xmlns:p14="http://schemas.microsoft.com/office/powerpoint/2010/main" val="36917354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E90713-000F-4C40-B0E2-77F51F846D78}"/>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3E026956-8E32-436F-B983-CE27F9D86654}"/>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4B8B17A1-4DCD-4CB9-B1DE-AE7CAF0AB2EA}"/>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171E7253-EBB2-4FC3-A3FE-975044210A41}"/>
              </a:ext>
            </a:extLst>
          </p:cNvPr>
          <p:cNvSpPr>
            <a:spLocks noGrp="1"/>
          </p:cNvSpPr>
          <p:nvPr>
            <p:ph type="dt" sz="half" idx="10"/>
          </p:nvPr>
        </p:nvSpPr>
        <p:spPr/>
        <p:txBody>
          <a:bodyPr/>
          <a:lstStyle/>
          <a:p>
            <a:fld id="{B43BE894-1357-4E8E-932C-627E65EB61A0}" type="datetimeFigureOut">
              <a:rPr lang="en-IN" smtClean="0"/>
              <a:t>11-12-2018</a:t>
            </a:fld>
            <a:endParaRPr lang="en-IN"/>
          </a:p>
        </p:txBody>
      </p:sp>
      <p:sp>
        <p:nvSpPr>
          <p:cNvPr id="6" name="Footer Placeholder 5">
            <a:extLst>
              <a:ext uri="{FF2B5EF4-FFF2-40B4-BE49-F238E27FC236}">
                <a16:creationId xmlns:a16="http://schemas.microsoft.com/office/drawing/2014/main" id="{51D36ADE-4163-4254-9885-9DF93022C7CB}"/>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11DAB5F7-14C7-439B-9354-50E216C75ACF}"/>
              </a:ext>
            </a:extLst>
          </p:cNvPr>
          <p:cNvSpPr>
            <a:spLocks noGrp="1"/>
          </p:cNvSpPr>
          <p:nvPr>
            <p:ph type="sldNum" sz="quarter" idx="12"/>
          </p:nvPr>
        </p:nvSpPr>
        <p:spPr/>
        <p:txBody>
          <a:bodyPr/>
          <a:lstStyle/>
          <a:p>
            <a:fld id="{5779FE09-EF3D-4764-A16E-2A37805DC8D8}" type="slidenum">
              <a:rPr lang="en-IN" smtClean="0"/>
              <a:t>‹#›</a:t>
            </a:fld>
            <a:endParaRPr lang="en-IN"/>
          </a:p>
        </p:txBody>
      </p:sp>
    </p:spTree>
    <p:extLst>
      <p:ext uri="{BB962C8B-B14F-4D97-AF65-F5344CB8AC3E}">
        <p14:creationId xmlns:p14="http://schemas.microsoft.com/office/powerpoint/2010/main" val="31471179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ABAE5B-A660-4D91-A4B4-A6095755ECD0}"/>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AEF2CFD4-8971-4013-9048-89E85B9F3EC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87592E71-790A-4551-8B0D-66607590D2E6}"/>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16241937-719A-4AC5-AFC3-508A25210AA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B66F7D79-0EE2-41BF-8182-F4E798EE8444}"/>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9C0D40C7-F543-4E6F-900B-51AD7971D095}"/>
              </a:ext>
            </a:extLst>
          </p:cNvPr>
          <p:cNvSpPr>
            <a:spLocks noGrp="1"/>
          </p:cNvSpPr>
          <p:nvPr>
            <p:ph type="dt" sz="half" idx="10"/>
          </p:nvPr>
        </p:nvSpPr>
        <p:spPr/>
        <p:txBody>
          <a:bodyPr/>
          <a:lstStyle/>
          <a:p>
            <a:fld id="{B43BE894-1357-4E8E-932C-627E65EB61A0}" type="datetimeFigureOut">
              <a:rPr lang="en-IN" smtClean="0"/>
              <a:t>11-12-2018</a:t>
            </a:fld>
            <a:endParaRPr lang="en-IN"/>
          </a:p>
        </p:txBody>
      </p:sp>
      <p:sp>
        <p:nvSpPr>
          <p:cNvPr id="8" name="Footer Placeholder 7">
            <a:extLst>
              <a:ext uri="{FF2B5EF4-FFF2-40B4-BE49-F238E27FC236}">
                <a16:creationId xmlns:a16="http://schemas.microsoft.com/office/drawing/2014/main" id="{0F8124C5-B146-4634-99A6-AC46BCE88A56}"/>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2C3C54E0-38CA-4C18-B9D3-75A631179A13}"/>
              </a:ext>
            </a:extLst>
          </p:cNvPr>
          <p:cNvSpPr>
            <a:spLocks noGrp="1"/>
          </p:cNvSpPr>
          <p:nvPr>
            <p:ph type="sldNum" sz="quarter" idx="12"/>
          </p:nvPr>
        </p:nvSpPr>
        <p:spPr/>
        <p:txBody>
          <a:bodyPr/>
          <a:lstStyle/>
          <a:p>
            <a:fld id="{5779FE09-EF3D-4764-A16E-2A37805DC8D8}" type="slidenum">
              <a:rPr lang="en-IN" smtClean="0"/>
              <a:t>‹#›</a:t>
            </a:fld>
            <a:endParaRPr lang="en-IN"/>
          </a:p>
        </p:txBody>
      </p:sp>
    </p:spTree>
    <p:extLst>
      <p:ext uri="{BB962C8B-B14F-4D97-AF65-F5344CB8AC3E}">
        <p14:creationId xmlns:p14="http://schemas.microsoft.com/office/powerpoint/2010/main" val="15649118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98CBF5-81C7-4E47-8A04-BBAD5795D981}"/>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2AFF1F22-A9C4-42D7-99ED-CEAE5BAA7F87}"/>
              </a:ext>
            </a:extLst>
          </p:cNvPr>
          <p:cNvSpPr>
            <a:spLocks noGrp="1"/>
          </p:cNvSpPr>
          <p:nvPr>
            <p:ph type="dt" sz="half" idx="10"/>
          </p:nvPr>
        </p:nvSpPr>
        <p:spPr/>
        <p:txBody>
          <a:bodyPr/>
          <a:lstStyle/>
          <a:p>
            <a:fld id="{B43BE894-1357-4E8E-932C-627E65EB61A0}" type="datetimeFigureOut">
              <a:rPr lang="en-IN" smtClean="0"/>
              <a:t>11-12-2018</a:t>
            </a:fld>
            <a:endParaRPr lang="en-IN"/>
          </a:p>
        </p:txBody>
      </p:sp>
      <p:sp>
        <p:nvSpPr>
          <p:cNvPr id="4" name="Footer Placeholder 3">
            <a:extLst>
              <a:ext uri="{FF2B5EF4-FFF2-40B4-BE49-F238E27FC236}">
                <a16:creationId xmlns:a16="http://schemas.microsoft.com/office/drawing/2014/main" id="{76026423-AAD4-4949-89A4-E9F16089A3CC}"/>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2B610C98-1174-45F5-9381-769CB82D3414}"/>
              </a:ext>
            </a:extLst>
          </p:cNvPr>
          <p:cNvSpPr>
            <a:spLocks noGrp="1"/>
          </p:cNvSpPr>
          <p:nvPr>
            <p:ph type="sldNum" sz="quarter" idx="12"/>
          </p:nvPr>
        </p:nvSpPr>
        <p:spPr/>
        <p:txBody>
          <a:bodyPr/>
          <a:lstStyle/>
          <a:p>
            <a:fld id="{5779FE09-EF3D-4764-A16E-2A37805DC8D8}" type="slidenum">
              <a:rPr lang="en-IN" smtClean="0"/>
              <a:t>‹#›</a:t>
            </a:fld>
            <a:endParaRPr lang="en-IN"/>
          </a:p>
        </p:txBody>
      </p:sp>
    </p:spTree>
    <p:extLst>
      <p:ext uri="{BB962C8B-B14F-4D97-AF65-F5344CB8AC3E}">
        <p14:creationId xmlns:p14="http://schemas.microsoft.com/office/powerpoint/2010/main" val="22402863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CD2BF69-34FC-48D4-9F21-102F2B1B1AE2}"/>
              </a:ext>
            </a:extLst>
          </p:cNvPr>
          <p:cNvSpPr>
            <a:spLocks noGrp="1"/>
          </p:cNvSpPr>
          <p:nvPr>
            <p:ph type="dt" sz="half" idx="10"/>
          </p:nvPr>
        </p:nvSpPr>
        <p:spPr/>
        <p:txBody>
          <a:bodyPr/>
          <a:lstStyle/>
          <a:p>
            <a:fld id="{B43BE894-1357-4E8E-932C-627E65EB61A0}" type="datetimeFigureOut">
              <a:rPr lang="en-IN" smtClean="0"/>
              <a:t>11-12-2018</a:t>
            </a:fld>
            <a:endParaRPr lang="en-IN"/>
          </a:p>
        </p:txBody>
      </p:sp>
      <p:sp>
        <p:nvSpPr>
          <p:cNvPr id="3" name="Footer Placeholder 2">
            <a:extLst>
              <a:ext uri="{FF2B5EF4-FFF2-40B4-BE49-F238E27FC236}">
                <a16:creationId xmlns:a16="http://schemas.microsoft.com/office/drawing/2014/main" id="{01D81713-7ED4-42FB-B4E6-291FAD834BDD}"/>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E2DE1C79-90A6-401B-B719-4A65E9ADDD3A}"/>
              </a:ext>
            </a:extLst>
          </p:cNvPr>
          <p:cNvSpPr>
            <a:spLocks noGrp="1"/>
          </p:cNvSpPr>
          <p:nvPr>
            <p:ph type="sldNum" sz="quarter" idx="12"/>
          </p:nvPr>
        </p:nvSpPr>
        <p:spPr/>
        <p:txBody>
          <a:bodyPr/>
          <a:lstStyle/>
          <a:p>
            <a:fld id="{5779FE09-EF3D-4764-A16E-2A37805DC8D8}" type="slidenum">
              <a:rPr lang="en-IN" smtClean="0"/>
              <a:t>‹#›</a:t>
            </a:fld>
            <a:endParaRPr lang="en-IN"/>
          </a:p>
        </p:txBody>
      </p:sp>
    </p:spTree>
    <p:extLst>
      <p:ext uri="{BB962C8B-B14F-4D97-AF65-F5344CB8AC3E}">
        <p14:creationId xmlns:p14="http://schemas.microsoft.com/office/powerpoint/2010/main" val="30550473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BC4EE1-00D7-4893-AF23-A312F3FF53E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D8642299-49F2-41F2-B1EC-52F2D2A295C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688E4CF3-FA45-4E49-BDF0-3461A1A5B38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084D37E3-E0DD-4F0A-9F99-A94969109840}"/>
              </a:ext>
            </a:extLst>
          </p:cNvPr>
          <p:cNvSpPr>
            <a:spLocks noGrp="1"/>
          </p:cNvSpPr>
          <p:nvPr>
            <p:ph type="dt" sz="half" idx="10"/>
          </p:nvPr>
        </p:nvSpPr>
        <p:spPr/>
        <p:txBody>
          <a:bodyPr/>
          <a:lstStyle/>
          <a:p>
            <a:fld id="{B43BE894-1357-4E8E-932C-627E65EB61A0}" type="datetimeFigureOut">
              <a:rPr lang="en-IN" smtClean="0"/>
              <a:t>11-12-2018</a:t>
            </a:fld>
            <a:endParaRPr lang="en-IN"/>
          </a:p>
        </p:txBody>
      </p:sp>
      <p:sp>
        <p:nvSpPr>
          <p:cNvPr id="6" name="Footer Placeholder 5">
            <a:extLst>
              <a:ext uri="{FF2B5EF4-FFF2-40B4-BE49-F238E27FC236}">
                <a16:creationId xmlns:a16="http://schemas.microsoft.com/office/drawing/2014/main" id="{4DA9A736-602C-4C33-8672-B12AB1FFACC9}"/>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CE33B87C-B9EB-4E7F-89AE-A98393A91BB7}"/>
              </a:ext>
            </a:extLst>
          </p:cNvPr>
          <p:cNvSpPr>
            <a:spLocks noGrp="1"/>
          </p:cNvSpPr>
          <p:nvPr>
            <p:ph type="sldNum" sz="quarter" idx="12"/>
          </p:nvPr>
        </p:nvSpPr>
        <p:spPr/>
        <p:txBody>
          <a:bodyPr/>
          <a:lstStyle/>
          <a:p>
            <a:fld id="{5779FE09-EF3D-4764-A16E-2A37805DC8D8}" type="slidenum">
              <a:rPr lang="en-IN" smtClean="0"/>
              <a:t>‹#›</a:t>
            </a:fld>
            <a:endParaRPr lang="en-IN"/>
          </a:p>
        </p:txBody>
      </p:sp>
    </p:spTree>
    <p:extLst>
      <p:ext uri="{BB962C8B-B14F-4D97-AF65-F5344CB8AC3E}">
        <p14:creationId xmlns:p14="http://schemas.microsoft.com/office/powerpoint/2010/main" val="40564794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78E5DC-3602-4DA1-8446-EA5524D77F2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34CC72B2-2CEE-4A3F-8228-DA5258BF89B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16791D9C-D9DA-4DCF-AAC4-4A6E9C237ED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C76FED36-E287-423D-A751-ADEE1FED7241}"/>
              </a:ext>
            </a:extLst>
          </p:cNvPr>
          <p:cNvSpPr>
            <a:spLocks noGrp="1"/>
          </p:cNvSpPr>
          <p:nvPr>
            <p:ph type="dt" sz="half" idx="10"/>
          </p:nvPr>
        </p:nvSpPr>
        <p:spPr/>
        <p:txBody>
          <a:bodyPr/>
          <a:lstStyle/>
          <a:p>
            <a:fld id="{B43BE894-1357-4E8E-932C-627E65EB61A0}" type="datetimeFigureOut">
              <a:rPr lang="en-IN" smtClean="0"/>
              <a:t>11-12-2018</a:t>
            </a:fld>
            <a:endParaRPr lang="en-IN"/>
          </a:p>
        </p:txBody>
      </p:sp>
      <p:sp>
        <p:nvSpPr>
          <p:cNvPr id="6" name="Footer Placeholder 5">
            <a:extLst>
              <a:ext uri="{FF2B5EF4-FFF2-40B4-BE49-F238E27FC236}">
                <a16:creationId xmlns:a16="http://schemas.microsoft.com/office/drawing/2014/main" id="{F45ABF4B-858E-4747-97B1-4D44EFA6470F}"/>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1AE90C64-1003-417F-96FE-5E06649265AD}"/>
              </a:ext>
            </a:extLst>
          </p:cNvPr>
          <p:cNvSpPr>
            <a:spLocks noGrp="1"/>
          </p:cNvSpPr>
          <p:nvPr>
            <p:ph type="sldNum" sz="quarter" idx="12"/>
          </p:nvPr>
        </p:nvSpPr>
        <p:spPr/>
        <p:txBody>
          <a:bodyPr/>
          <a:lstStyle/>
          <a:p>
            <a:fld id="{5779FE09-EF3D-4764-A16E-2A37805DC8D8}" type="slidenum">
              <a:rPr lang="en-IN" smtClean="0"/>
              <a:t>‹#›</a:t>
            </a:fld>
            <a:endParaRPr lang="en-IN"/>
          </a:p>
        </p:txBody>
      </p:sp>
    </p:spTree>
    <p:extLst>
      <p:ext uri="{BB962C8B-B14F-4D97-AF65-F5344CB8AC3E}">
        <p14:creationId xmlns:p14="http://schemas.microsoft.com/office/powerpoint/2010/main" val="19550553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E318BE0-66A7-4628-B86E-96D98F8CF58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7FBC548A-1DCF-4FFC-9D36-208B193D873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6E4E3192-291C-4C05-B7C9-6BAE02ADB48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3BE894-1357-4E8E-932C-627E65EB61A0}" type="datetimeFigureOut">
              <a:rPr lang="en-IN" smtClean="0"/>
              <a:t>11-12-2018</a:t>
            </a:fld>
            <a:endParaRPr lang="en-IN"/>
          </a:p>
        </p:txBody>
      </p:sp>
      <p:sp>
        <p:nvSpPr>
          <p:cNvPr id="5" name="Footer Placeholder 4">
            <a:extLst>
              <a:ext uri="{FF2B5EF4-FFF2-40B4-BE49-F238E27FC236}">
                <a16:creationId xmlns:a16="http://schemas.microsoft.com/office/drawing/2014/main" id="{26BD9253-F2DC-45F3-A43B-65A0DBF946B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604A89F0-785A-45E8-84D3-E0333DEDC7E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779FE09-EF3D-4764-A16E-2A37805DC8D8}" type="slidenum">
              <a:rPr lang="en-IN" smtClean="0"/>
              <a:t>‹#›</a:t>
            </a:fld>
            <a:endParaRPr lang="en-IN"/>
          </a:p>
        </p:txBody>
      </p:sp>
    </p:spTree>
    <p:extLst>
      <p:ext uri="{BB962C8B-B14F-4D97-AF65-F5344CB8AC3E}">
        <p14:creationId xmlns:p14="http://schemas.microsoft.com/office/powerpoint/2010/main" val="27795785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599CF2-0A49-44E0-AACF-4CC423A3A799}"/>
              </a:ext>
            </a:extLst>
          </p:cNvPr>
          <p:cNvSpPr>
            <a:spLocks noGrp="1"/>
          </p:cNvSpPr>
          <p:nvPr>
            <p:ph type="ctrTitle"/>
          </p:nvPr>
        </p:nvSpPr>
        <p:spPr/>
        <p:txBody>
          <a:bodyPr/>
          <a:lstStyle/>
          <a:p>
            <a:r>
              <a:rPr lang="en-IN" dirty="0"/>
              <a:t>MongoDB</a:t>
            </a:r>
            <a:br>
              <a:rPr lang="en-IN" dirty="0"/>
            </a:br>
            <a:endParaRPr lang="en-IN" dirty="0"/>
          </a:p>
        </p:txBody>
      </p:sp>
      <p:sp>
        <p:nvSpPr>
          <p:cNvPr id="3" name="Subtitle 2">
            <a:extLst>
              <a:ext uri="{FF2B5EF4-FFF2-40B4-BE49-F238E27FC236}">
                <a16:creationId xmlns:a16="http://schemas.microsoft.com/office/drawing/2014/main" id="{36C47ACD-C84E-4A03-B390-9BC352F5FEDF}"/>
              </a:ext>
            </a:extLst>
          </p:cNvPr>
          <p:cNvSpPr>
            <a:spLocks noGrp="1"/>
          </p:cNvSpPr>
          <p:nvPr>
            <p:ph type="subTitle" idx="1"/>
          </p:nvPr>
        </p:nvSpPr>
        <p:spPr/>
        <p:txBody>
          <a:bodyPr/>
          <a:lstStyle/>
          <a:p>
            <a:endParaRPr lang="en-IN" dirty="0"/>
          </a:p>
        </p:txBody>
      </p:sp>
    </p:spTree>
    <p:extLst>
      <p:ext uri="{BB962C8B-B14F-4D97-AF65-F5344CB8AC3E}">
        <p14:creationId xmlns:p14="http://schemas.microsoft.com/office/powerpoint/2010/main" val="10333878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294CFE-22FC-42BE-94F5-9A9230E4BF53}"/>
              </a:ext>
            </a:extLst>
          </p:cNvPr>
          <p:cNvSpPr>
            <a:spLocks noGrp="1"/>
          </p:cNvSpPr>
          <p:nvPr>
            <p:ph type="title"/>
          </p:nvPr>
        </p:nvSpPr>
        <p:spPr/>
        <p:txBody>
          <a:bodyPr/>
          <a:lstStyle/>
          <a:p>
            <a:r>
              <a:rPr lang="en-IN" dirty="0"/>
              <a:t>Example</a:t>
            </a:r>
          </a:p>
        </p:txBody>
      </p:sp>
      <p:sp>
        <p:nvSpPr>
          <p:cNvPr id="3" name="Content Placeholder 2">
            <a:extLst>
              <a:ext uri="{FF2B5EF4-FFF2-40B4-BE49-F238E27FC236}">
                <a16:creationId xmlns:a16="http://schemas.microsoft.com/office/drawing/2014/main" id="{976ACFD8-BEBE-4CFC-B6C7-E3E4A27C657B}"/>
              </a:ext>
            </a:extLst>
          </p:cNvPr>
          <p:cNvSpPr>
            <a:spLocks noGrp="1"/>
          </p:cNvSpPr>
          <p:nvPr>
            <p:ph idx="1"/>
          </p:nvPr>
        </p:nvSpPr>
        <p:spPr/>
        <p:txBody>
          <a:bodyPr/>
          <a:lstStyle/>
          <a:p>
            <a:r>
              <a:rPr lang="en-IN" dirty="0" err="1"/>
              <a:t>db.users.insert</a:t>
            </a:r>
            <a:r>
              <a:rPr lang="en-IN" dirty="0"/>
              <a:t>({name: '</a:t>
            </a:r>
            <a:r>
              <a:rPr lang="en-IN" dirty="0" err="1"/>
              <a:t>leto</a:t>
            </a:r>
            <a:r>
              <a:rPr lang="en-IN" dirty="0"/>
              <a:t>’, email: 'leto@dune.gov’, addresses: [{street: "229 W. 43rd St", city: "New York", state:"NY",zip:"10036"},{street: "555 University", </a:t>
            </a:r>
            <a:r>
              <a:rPr lang="it-IT" dirty="0"/>
              <a:t>city: "Palo Alto", state:"CA«,zip:"94107"}]})</a:t>
            </a:r>
          </a:p>
          <a:p>
            <a:r>
              <a:rPr lang="it-IT" dirty="0"/>
              <a:t>Comments and blogs example</a:t>
            </a:r>
            <a:endParaRPr lang="en-IN" dirty="0"/>
          </a:p>
        </p:txBody>
      </p:sp>
    </p:spTree>
    <p:extLst>
      <p:ext uri="{BB962C8B-B14F-4D97-AF65-F5344CB8AC3E}">
        <p14:creationId xmlns:p14="http://schemas.microsoft.com/office/powerpoint/2010/main" val="19676458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C7E096-91AF-4C8E-AD9C-9E95977B5DE7}"/>
              </a:ext>
            </a:extLst>
          </p:cNvPr>
          <p:cNvSpPr>
            <a:spLocks noGrp="1"/>
          </p:cNvSpPr>
          <p:nvPr>
            <p:ph type="title"/>
          </p:nvPr>
        </p:nvSpPr>
        <p:spPr/>
        <p:txBody>
          <a:bodyPr/>
          <a:lstStyle/>
          <a:p>
            <a:r>
              <a:rPr lang="en-IN" dirty="0"/>
              <a:t>When to use </a:t>
            </a:r>
            <a:r>
              <a:rPr lang="en-IN" dirty="0" err="1"/>
              <a:t>mongodb</a:t>
            </a:r>
            <a:endParaRPr lang="en-IN" dirty="0"/>
          </a:p>
        </p:txBody>
      </p:sp>
      <p:sp>
        <p:nvSpPr>
          <p:cNvPr id="3" name="Content Placeholder 2">
            <a:extLst>
              <a:ext uri="{FF2B5EF4-FFF2-40B4-BE49-F238E27FC236}">
                <a16:creationId xmlns:a16="http://schemas.microsoft.com/office/drawing/2014/main" id="{82A57332-61AA-4D4F-B8F6-26501EEC9928}"/>
              </a:ext>
            </a:extLst>
          </p:cNvPr>
          <p:cNvSpPr>
            <a:spLocks noGrp="1"/>
          </p:cNvSpPr>
          <p:nvPr>
            <p:ph idx="1"/>
          </p:nvPr>
        </p:nvSpPr>
        <p:spPr/>
        <p:txBody>
          <a:bodyPr>
            <a:normAutofit lnSpcReduction="10000"/>
          </a:bodyPr>
          <a:lstStyle/>
          <a:p>
            <a:r>
              <a:rPr lang="en-IN" b="1" dirty="0"/>
              <a:t>Flexible Schema</a:t>
            </a:r>
          </a:p>
          <a:p>
            <a:r>
              <a:rPr lang="en-IN" b="1" dirty="0"/>
              <a:t>Growing application</a:t>
            </a:r>
          </a:p>
          <a:p>
            <a:r>
              <a:rPr lang="en-IN" b="1" dirty="0"/>
              <a:t>Writes</a:t>
            </a:r>
          </a:p>
          <a:p>
            <a:pPr lvl="1"/>
            <a:r>
              <a:rPr lang="en-IN" dirty="0"/>
              <a:t>First, you have an option to send a write command and have it return immediately without waiting for the write to be acknowledged.</a:t>
            </a:r>
          </a:p>
          <a:p>
            <a:pPr lvl="1"/>
            <a:r>
              <a:rPr lang="en-IN" dirty="0" err="1"/>
              <a:t>db.createCollection</a:t>
            </a:r>
            <a:r>
              <a:rPr lang="en-IN" dirty="0"/>
              <a:t>('logs', {capped: </a:t>
            </a:r>
            <a:r>
              <a:rPr lang="en-IN" b="1" dirty="0"/>
              <a:t>true </a:t>
            </a:r>
            <a:r>
              <a:rPr lang="en-IN" dirty="0"/>
              <a:t>,size: 1048576})</a:t>
            </a:r>
          </a:p>
          <a:p>
            <a:pPr lvl="1"/>
            <a:r>
              <a:rPr lang="en-IN" dirty="0"/>
              <a:t>When our capped collection reaches its 1MB limit, old documents are automatically purged.</a:t>
            </a:r>
          </a:p>
          <a:p>
            <a:pPr marL="228600" lvl="1">
              <a:spcBef>
                <a:spcPts val="1000"/>
              </a:spcBef>
            </a:pPr>
            <a:r>
              <a:rPr lang="en-IN" sz="2800" b="1" dirty="0"/>
              <a:t>Durability</a:t>
            </a:r>
          </a:p>
          <a:p>
            <a:pPr lvl="1"/>
            <a:r>
              <a:rPr lang="en-IN" dirty="0"/>
              <a:t>MongoDB enables journaling by default, which allows fast recovery of the server in case of a crash or abrupt power loss.</a:t>
            </a:r>
          </a:p>
        </p:txBody>
      </p:sp>
    </p:spTree>
    <p:extLst>
      <p:ext uri="{BB962C8B-B14F-4D97-AF65-F5344CB8AC3E}">
        <p14:creationId xmlns:p14="http://schemas.microsoft.com/office/powerpoint/2010/main" val="31790855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4" presetID="42" presetClass="entr" presetSubtype="0" fill="hold" nodeType="with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fade">
                                      <p:cBhvr>
                                        <p:cTn id="26" dur="1000"/>
                                        <p:tgtEl>
                                          <p:spTgt spid="3">
                                            <p:txEl>
                                              <p:pRg st="3" end="3"/>
                                            </p:txEl>
                                          </p:spTgt>
                                        </p:tgtEl>
                                      </p:cBhvr>
                                    </p:animEffect>
                                    <p:anim calcmode="lin" valueType="num">
                                      <p:cBhvr>
                                        <p:cTn id="27"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9" presetID="42" presetClass="entr" presetSubtype="0" fill="hold" nodeType="with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fade">
                                      <p:cBhvr>
                                        <p:cTn id="31" dur="1000"/>
                                        <p:tgtEl>
                                          <p:spTgt spid="3">
                                            <p:txEl>
                                              <p:pRg st="4" end="4"/>
                                            </p:txEl>
                                          </p:spTgt>
                                        </p:tgtEl>
                                      </p:cBhvr>
                                    </p:animEffect>
                                    <p:anim calcmode="lin" valueType="num">
                                      <p:cBhvr>
                                        <p:cTn id="3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4" end="4"/>
                                            </p:txEl>
                                          </p:spTgt>
                                        </p:tgtEl>
                                        <p:attrNameLst>
                                          <p:attrName>ppt_y</p:attrName>
                                        </p:attrNameLst>
                                      </p:cBhvr>
                                      <p:tavLst>
                                        <p:tav tm="0">
                                          <p:val>
                                            <p:strVal val="#ppt_y+.1"/>
                                          </p:val>
                                        </p:tav>
                                        <p:tav tm="100000">
                                          <p:val>
                                            <p:strVal val="#ppt_y"/>
                                          </p:val>
                                        </p:tav>
                                      </p:tavLst>
                                    </p:anim>
                                  </p:childTnLst>
                                </p:cTn>
                              </p:par>
                              <p:par>
                                <p:cTn id="34" presetID="42" presetClass="entr" presetSubtype="0" fill="hold" nodeType="withEffect">
                                  <p:stCondLst>
                                    <p:cond delay="0"/>
                                  </p:stCondLst>
                                  <p:childTnLst>
                                    <p:set>
                                      <p:cBhvr>
                                        <p:cTn id="35" dur="1" fill="hold">
                                          <p:stCondLst>
                                            <p:cond delay="0"/>
                                          </p:stCondLst>
                                        </p:cTn>
                                        <p:tgtEl>
                                          <p:spTgt spid="3">
                                            <p:txEl>
                                              <p:pRg st="5" end="5"/>
                                            </p:txEl>
                                          </p:spTgt>
                                        </p:tgtEl>
                                        <p:attrNameLst>
                                          <p:attrName>style.visibility</p:attrName>
                                        </p:attrNameLst>
                                      </p:cBhvr>
                                      <p:to>
                                        <p:strVal val="visible"/>
                                      </p:to>
                                    </p:set>
                                    <p:animEffect transition="in" filter="fade">
                                      <p:cBhvr>
                                        <p:cTn id="36" dur="1000"/>
                                        <p:tgtEl>
                                          <p:spTgt spid="3">
                                            <p:txEl>
                                              <p:pRg st="5" end="5"/>
                                            </p:txEl>
                                          </p:spTgt>
                                        </p:tgtEl>
                                      </p:cBhvr>
                                    </p:animEffect>
                                    <p:anim calcmode="lin" valueType="num">
                                      <p:cBhvr>
                                        <p:cTn id="37"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8"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42" presetClass="entr" presetSubtype="0"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Effect transition="in" filter="fade">
                                      <p:cBhvr>
                                        <p:cTn id="43" dur="1000"/>
                                        <p:tgtEl>
                                          <p:spTgt spid="3">
                                            <p:txEl>
                                              <p:pRg st="6" end="6"/>
                                            </p:txEl>
                                          </p:spTgt>
                                        </p:tgtEl>
                                      </p:cBhvr>
                                    </p:animEffect>
                                    <p:anim calcmode="lin" valueType="num">
                                      <p:cBhvr>
                                        <p:cTn id="44"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5" dur="1000" fill="hold"/>
                                        <p:tgtEl>
                                          <p:spTgt spid="3">
                                            <p:txEl>
                                              <p:pRg st="6" end="6"/>
                                            </p:txEl>
                                          </p:spTgt>
                                        </p:tgtEl>
                                        <p:attrNameLst>
                                          <p:attrName>ppt_y</p:attrName>
                                        </p:attrNameLst>
                                      </p:cBhvr>
                                      <p:tavLst>
                                        <p:tav tm="0">
                                          <p:val>
                                            <p:strVal val="#ppt_y+.1"/>
                                          </p:val>
                                        </p:tav>
                                        <p:tav tm="100000">
                                          <p:val>
                                            <p:strVal val="#ppt_y"/>
                                          </p:val>
                                        </p:tav>
                                      </p:tavLst>
                                    </p:anim>
                                  </p:childTnLst>
                                </p:cTn>
                              </p:par>
                              <p:par>
                                <p:cTn id="46" presetID="42" presetClass="entr" presetSubtype="0" fill="hold" nodeType="withEffect">
                                  <p:stCondLst>
                                    <p:cond delay="0"/>
                                  </p:stCondLst>
                                  <p:childTnLst>
                                    <p:set>
                                      <p:cBhvr>
                                        <p:cTn id="47" dur="1" fill="hold">
                                          <p:stCondLst>
                                            <p:cond delay="0"/>
                                          </p:stCondLst>
                                        </p:cTn>
                                        <p:tgtEl>
                                          <p:spTgt spid="3">
                                            <p:txEl>
                                              <p:pRg st="7" end="7"/>
                                            </p:txEl>
                                          </p:spTgt>
                                        </p:tgtEl>
                                        <p:attrNameLst>
                                          <p:attrName>style.visibility</p:attrName>
                                        </p:attrNameLst>
                                      </p:cBhvr>
                                      <p:to>
                                        <p:strVal val="visible"/>
                                      </p:to>
                                    </p:set>
                                    <p:animEffect transition="in" filter="fade">
                                      <p:cBhvr>
                                        <p:cTn id="48" dur="1000"/>
                                        <p:tgtEl>
                                          <p:spTgt spid="3">
                                            <p:txEl>
                                              <p:pRg st="7" end="7"/>
                                            </p:txEl>
                                          </p:spTgt>
                                        </p:tgtEl>
                                      </p:cBhvr>
                                    </p:animEffect>
                                    <p:anim calcmode="lin" valueType="num">
                                      <p:cBhvr>
                                        <p:cTn id="49"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0"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956727-F326-4123-9359-836E03DBBACD}"/>
              </a:ext>
            </a:extLst>
          </p:cNvPr>
          <p:cNvSpPr>
            <a:spLocks noGrp="1"/>
          </p:cNvSpPr>
          <p:nvPr>
            <p:ph type="title"/>
          </p:nvPr>
        </p:nvSpPr>
        <p:spPr/>
        <p:txBody>
          <a:bodyPr/>
          <a:lstStyle/>
          <a:p>
            <a:r>
              <a:rPr lang="en-IN" dirty="0"/>
              <a:t>Continue …</a:t>
            </a:r>
          </a:p>
        </p:txBody>
      </p:sp>
      <p:sp>
        <p:nvSpPr>
          <p:cNvPr id="3" name="Content Placeholder 2">
            <a:extLst>
              <a:ext uri="{FF2B5EF4-FFF2-40B4-BE49-F238E27FC236}">
                <a16:creationId xmlns:a16="http://schemas.microsoft.com/office/drawing/2014/main" id="{F546D69E-A7FD-41F1-A158-1C7DBADFA641}"/>
              </a:ext>
            </a:extLst>
          </p:cNvPr>
          <p:cNvSpPr>
            <a:spLocks noGrp="1"/>
          </p:cNvSpPr>
          <p:nvPr>
            <p:ph idx="1"/>
          </p:nvPr>
        </p:nvSpPr>
        <p:spPr/>
        <p:txBody>
          <a:bodyPr>
            <a:normAutofit/>
          </a:bodyPr>
          <a:lstStyle/>
          <a:p>
            <a:r>
              <a:rPr lang="en-IN" dirty="0"/>
              <a:t>Full Text Search</a:t>
            </a:r>
          </a:p>
          <a:p>
            <a:pPr lvl="1"/>
            <a:r>
              <a:rPr lang="en-IN" dirty="0"/>
              <a:t>It supports fifteen languages with stemming and stop words.</a:t>
            </a:r>
          </a:p>
          <a:p>
            <a:pPr marL="228600" lvl="1">
              <a:spcBef>
                <a:spcPts val="1000"/>
              </a:spcBef>
            </a:pPr>
            <a:r>
              <a:rPr lang="en-IN" sz="2800" dirty="0" err="1"/>
              <a:t>Transations</a:t>
            </a:r>
            <a:r>
              <a:rPr lang="en-IN" sz="2800" dirty="0"/>
              <a:t> </a:t>
            </a:r>
            <a:r>
              <a:rPr lang="en-IN" sz="2800" dirty="0" err="1"/>
              <a:t>eg.</a:t>
            </a:r>
            <a:r>
              <a:rPr lang="en-IN" sz="2800" dirty="0"/>
              <a:t> </a:t>
            </a:r>
            <a:r>
              <a:rPr lang="en-IN" dirty="0" err="1"/>
              <a:t>findAndModify</a:t>
            </a:r>
            <a:r>
              <a:rPr lang="en-IN" dirty="0"/>
              <a:t>, like $</a:t>
            </a:r>
            <a:r>
              <a:rPr lang="en-IN" dirty="0" err="1"/>
              <a:t>inc</a:t>
            </a:r>
            <a:r>
              <a:rPr lang="en-IN" dirty="0"/>
              <a:t> and $set.</a:t>
            </a:r>
            <a:endParaRPr lang="en-IN" sz="2800" dirty="0"/>
          </a:p>
          <a:p>
            <a:pPr marL="228600" lvl="1">
              <a:spcBef>
                <a:spcPts val="1000"/>
              </a:spcBef>
            </a:pPr>
            <a:r>
              <a:rPr lang="en-IN" sz="2800" dirty="0"/>
              <a:t>Data Processing</a:t>
            </a:r>
          </a:p>
          <a:p>
            <a:pPr lvl="1"/>
            <a:r>
              <a:rPr lang="en-IN" dirty="0"/>
              <a:t>feature-rich and different ways to </a:t>
            </a:r>
            <a:r>
              <a:rPr lang="en-IN" sz="2800" dirty="0"/>
              <a:t>group by </a:t>
            </a:r>
            <a:r>
              <a:rPr lang="en-IN" dirty="0"/>
              <a:t>(which is an understatement)</a:t>
            </a:r>
            <a:endParaRPr lang="en-IN" sz="7600" dirty="0"/>
          </a:p>
          <a:p>
            <a:pPr marL="228600" lvl="1">
              <a:spcBef>
                <a:spcPts val="1000"/>
              </a:spcBef>
            </a:pPr>
            <a:r>
              <a:rPr lang="en-IN" sz="2800" dirty="0"/>
              <a:t>Geospatial</a:t>
            </a:r>
          </a:p>
          <a:p>
            <a:pPr lvl="1"/>
            <a:r>
              <a:rPr lang="en-IN" dirty="0"/>
              <a:t>find documents that are </a:t>
            </a:r>
            <a:r>
              <a:rPr lang="en-IN" sz="2800" dirty="0"/>
              <a:t>$near </a:t>
            </a:r>
            <a:r>
              <a:rPr lang="en-IN" dirty="0"/>
              <a:t>a set of coordinates or </a:t>
            </a:r>
            <a:r>
              <a:rPr lang="en-IN" sz="2800" dirty="0"/>
              <a:t>$within </a:t>
            </a:r>
            <a:r>
              <a:rPr lang="en-IN" dirty="0"/>
              <a:t>a box or circle.</a:t>
            </a:r>
            <a:endParaRPr lang="en-IN" sz="8000" dirty="0"/>
          </a:p>
          <a:p>
            <a:pPr marL="228600" lvl="1">
              <a:spcBef>
                <a:spcPts val="1000"/>
              </a:spcBef>
            </a:pPr>
            <a:r>
              <a:rPr lang="en-IN" sz="2800" dirty="0"/>
              <a:t>Tools</a:t>
            </a:r>
          </a:p>
        </p:txBody>
      </p:sp>
    </p:spTree>
    <p:extLst>
      <p:ext uri="{BB962C8B-B14F-4D97-AF65-F5344CB8AC3E}">
        <p14:creationId xmlns:p14="http://schemas.microsoft.com/office/powerpoint/2010/main" val="26593960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fade">
                                      <p:cBhvr>
                                        <p:cTn id="26" dur="1000"/>
                                        <p:tgtEl>
                                          <p:spTgt spid="3">
                                            <p:txEl>
                                              <p:pRg st="3" end="3"/>
                                            </p:txEl>
                                          </p:spTgt>
                                        </p:tgtEl>
                                      </p:cBhvr>
                                    </p:animEffect>
                                    <p:anim calcmode="lin" valueType="num">
                                      <p:cBhvr>
                                        <p:cTn id="27"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9" presetID="42" presetClass="entr" presetSubtype="0" fill="hold" nodeType="with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fade">
                                      <p:cBhvr>
                                        <p:cTn id="31" dur="1000"/>
                                        <p:tgtEl>
                                          <p:spTgt spid="3">
                                            <p:txEl>
                                              <p:pRg st="4" end="4"/>
                                            </p:txEl>
                                          </p:spTgt>
                                        </p:tgtEl>
                                      </p:cBhvr>
                                    </p:animEffect>
                                    <p:anim calcmode="lin" valueType="num">
                                      <p:cBhvr>
                                        <p:cTn id="3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nodeType="clickEffect">
                                  <p:stCondLst>
                                    <p:cond delay="0"/>
                                  </p:stCondLst>
                                  <p:childTnLst>
                                    <p:set>
                                      <p:cBhvr>
                                        <p:cTn id="37" dur="1" fill="hold">
                                          <p:stCondLst>
                                            <p:cond delay="0"/>
                                          </p:stCondLst>
                                        </p:cTn>
                                        <p:tgtEl>
                                          <p:spTgt spid="3">
                                            <p:txEl>
                                              <p:pRg st="5" end="5"/>
                                            </p:txEl>
                                          </p:spTgt>
                                        </p:tgtEl>
                                        <p:attrNameLst>
                                          <p:attrName>style.visibility</p:attrName>
                                        </p:attrNameLst>
                                      </p:cBhvr>
                                      <p:to>
                                        <p:strVal val="visible"/>
                                      </p:to>
                                    </p:set>
                                    <p:animEffect transition="in" filter="fade">
                                      <p:cBhvr>
                                        <p:cTn id="38" dur="1000"/>
                                        <p:tgtEl>
                                          <p:spTgt spid="3">
                                            <p:txEl>
                                              <p:pRg st="5" end="5"/>
                                            </p:txEl>
                                          </p:spTgt>
                                        </p:tgtEl>
                                      </p:cBhvr>
                                    </p:animEffect>
                                    <p:anim calcmode="lin" valueType="num">
                                      <p:cBhvr>
                                        <p:cTn id="39"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0" dur="1000" fill="hold"/>
                                        <p:tgtEl>
                                          <p:spTgt spid="3">
                                            <p:txEl>
                                              <p:pRg st="5" end="5"/>
                                            </p:txEl>
                                          </p:spTgt>
                                        </p:tgtEl>
                                        <p:attrNameLst>
                                          <p:attrName>ppt_y</p:attrName>
                                        </p:attrNameLst>
                                      </p:cBhvr>
                                      <p:tavLst>
                                        <p:tav tm="0">
                                          <p:val>
                                            <p:strVal val="#ppt_y+.1"/>
                                          </p:val>
                                        </p:tav>
                                        <p:tav tm="100000">
                                          <p:val>
                                            <p:strVal val="#ppt_y"/>
                                          </p:val>
                                        </p:tav>
                                      </p:tavLst>
                                    </p:anim>
                                  </p:childTnLst>
                                </p:cTn>
                              </p:par>
                              <p:par>
                                <p:cTn id="41" presetID="42" presetClass="entr" presetSubtype="0" fill="hold" nodeType="with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Effect transition="in" filter="fade">
                                      <p:cBhvr>
                                        <p:cTn id="43" dur="1000"/>
                                        <p:tgtEl>
                                          <p:spTgt spid="3">
                                            <p:txEl>
                                              <p:pRg st="6" end="6"/>
                                            </p:txEl>
                                          </p:spTgt>
                                        </p:tgtEl>
                                      </p:cBhvr>
                                    </p:animEffect>
                                    <p:anim calcmode="lin" valueType="num">
                                      <p:cBhvr>
                                        <p:cTn id="44"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5"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42" presetClass="entr" presetSubtype="0" fill="hold" nodeType="clickEffect">
                                  <p:stCondLst>
                                    <p:cond delay="0"/>
                                  </p:stCondLst>
                                  <p:childTnLst>
                                    <p:set>
                                      <p:cBhvr>
                                        <p:cTn id="49" dur="1" fill="hold">
                                          <p:stCondLst>
                                            <p:cond delay="0"/>
                                          </p:stCondLst>
                                        </p:cTn>
                                        <p:tgtEl>
                                          <p:spTgt spid="3">
                                            <p:txEl>
                                              <p:pRg st="7" end="7"/>
                                            </p:txEl>
                                          </p:spTgt>
                                        </p:tgtEl>
                                        <p:attrNameLst>
                                          <p:attrName>style.visibility</p:attrName>
                                        </p:attrNameLst>
                                      </p:cBhvr>
                                      <p:to>
                                        <p:strVal val="visible"/>
                                      </p:to>
                                    </p:set>
                                    <p:animEffect transition="in" filter="fade">
                                      <p:cBhvr>
                                        <p:cTn id="50" dur="1000"/>
                                        <p:tgtEl>
                                          <p:spTgt spid="3">
                                            <p:txEl>
                                              <p:pRg st="7" end="7"/>
                                            </p:txEl>
                                          </p:spTgt>
                                        </p:tgtEl>
                                      </p:cBhvr>
                                    </p:animEffect>
                                    <p:anim calcmode="lin" valueType="num">
                                      <p:cBhvr>
                                        <p:cTn id="51"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2"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7C9DB3-0009-4E0E-81A6-F88B834A2246}"/>
              </a:ext>
            </a:extLst>
          </p:cNvPr>
          <p:cNvSpPr>
            <a:spLocks noGrp="1"/>
          </p:cNvSpPr>
          <p:nvPr>
            <p:ph type="title"/>
          </p:nvPr>
        </p:nvSpPr>
        <p:spPr/>
        <p:txBody>
          <a:bodyPr/>
          <a:lstStyle/>
          <a:p>
            <a:r>
              <a:rPr lang="en-IN" dirty="0"/>
              <a:t>Aggregating data</a:t>
            </a:r>
          </a:p>
        </p:txBody>
      </p:sp>
      <p:sp>
        <p:nvSpPr>
          <p:cNvPr id="3" name="Content Placeholder 2">
            <a:extLst>
              <a:ext uri="{FF2B5EF4-FFF2-40B4-BE49-F238E27FC236}">
                <a16:creationId xmlns:a16="http://schemas.microsoft.com/office/drawing/2014/main" id="{746A37D1-5D98-43A2-BE06-39642B0D813C}"/>
              </a:ext>
            </a:extLst>
          </p:cNvPr>
          <p:cNvSpPr>
            <a:spLocks noGrp="1"/>
          </p:cNvSpPr>
          <p:nvPr>
            <p:ph idx="1"/>
          </p:nvPr>
        </p:nvSpPr>
        <p:spPr/>
        <p:txBody>
          <a:bodyPr>
            <a:normAutofit lnSpcReduction="10000"/>
          </a:bodyPr>
          <a:lstStyle/>
          <a:p>
            <a:r>
              <a:rPr lang="en-IN" dirty="0" err="1"/>
              <a:t>db.unicorns.aggregate</a:t>
            </a:r>
            <a:r>
              <a:rPr lang="en-IN" dirty="0"/>
              <a:t>([{$match: {weight:{$lt:600}}}, {$group: {_id:'$gender', total:{$sum:1}, </a:t>
            </a:r>
            <a:r>
              <a:rPr lang="en-IN" dirty="0" err="1"/>
              <a:t>avgVamp</a:t>
            </a:r>
            <a:r>
              <a:rPr lang="en-IN" dirty="0"/>
              <a:t>:{$</a:t>
            </a:r>
            <a:r>
              <a:rPr lang="en-IN" dirty="0" err="1"/>
              <a:t>avg</a:t>
            </a:r>
            <a:r>
              <a:rPr lang="en-IN" dirty="0"/>
              <a:t>:'$vampires'}}},{$sort:{</a:t>
            </a:r>
            <a:r>
              <a:rPr lang="en-IN" dirty="0" err="1"/>
              <a:t>avgVamp</a:t>
            </a:r>
            <a:r>
              <a:rPr lang="en-IN" dirty="0"/>
              <a:t>:-1}} ])</a:t>
            </a:r>
          </a:p>
          <a:p>
            <a:endParaRPr lang="en-IN" dirty="0"/>
          </a:p>
          <a:p>
            <a:r>
              <a:rPr lang="en-IN" dirty="0" err="1"/>
              <a:t>db.unicorns.aggregate</a:t>
            </a:r>
            <a:r>
              <a:rPr lang="en-IN" dirty="0"/>
              <a:t>([{$unwind:'$loves'},{$group: {_id:'$loves', total:{$sum:1},unicorns:{$</a:t>
            </a:r>
            <a:r>
              <a:rPr lang="en-IN" dirty="0" err="1"/>
              <a:t>addToSet</a:t>
            </a:r>
            <a:r>
              <a:rPr lang="en-IN" dirty="0"/>
              <a:t>:'$name'}}},{$sort:{total:-1}},{$limit:1} ])</a:t>
            </a:r>
          </a:p>
          <a:p>
            <a:endParaRPr lang="en-IN" dirty="0"/>
          </a:p>
          <a:p>
            <a:r>
              <a:rPr lang="en-IN" b="1" dirty="0"/>
              <a:t>MapReduce</a:t>
            </a:r>
          </a:p>
          <a:p>
            <a:pPr lvl="1"/>
            <a:r>
              <a:rPr lang="en-IN" dirty="0"/>
              <a:t>MapReduce is a two-step approach to data processing. First you map, and then you reduce</a:t>
            </a:r>
          </a:p>
          <a:p>
            <a:endParaRPr lang="en-IN" dirty="0"/>
          </a:p>
          <a:p>
            <a:endParaRPr lang="en-IN" dirty="0"/>
          </a:p>
          <a:p>
            <a:endParaRPr lang="en-IN" dirty="0"/>
          </a:p>
        </p:txBody>
      </p:sp>
    </p:spTree>
    <p:extLst>
      <p:ext uri="{BB962C8B-B14F-4D97-AF65-F5344CB8AC3E}">
        <p14:creationId xmlns:p14="http://schemas.microsoft.com/office/powerpoint/2010/main" val="28388427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anim calcmode="lin" valueType="num">
                                      <p:cBhvr>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4" end="4"/>
                                            </p:txEl>
                                          </p:spTgt>
                                        </p:tgtEl>
                                        <p:attrNameLst>
                                          <p:attrName>ppt_y</p:attrName>
                                        </p:attrNameLst>
                                      </p:cBhvr>
                                      <p:tavLst>
                                        <p:tav tm="0">
                                          <p:val>
                                            <p:strVal val="#ppt_y+.1"/>
                                          </p:val>
                                        </p:tav>
                                        <p:tav tm="100000">
                                          <p:val>
                                            <p:strVal val="#ppt_y"/>
                                          </p:val>
                                        </p:tav>
                                      </p:tavLst>
                                    </p:anim>
                                  </p:childTnLst>
                                </p:cTn>
                              </p:par>
                              <p:par>
                                <p:cTn id="24" presetID="42" presetClass="entr" presetSubtype="0" fill="hold" nodeType="with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fade">
                                      <p:cBhvr>
                                        <p:cTn id="26" dur="1000"/>
                                        <p:tgtEl>
                                          <p:spTgt spid="3">
                                            <p:txEl>
                                              <p:pRg st="5" end="5"/>
                                            </p:txEl>
                                          </p:spTgt>
                                        </p:tgtEl>
                                      </p:cBhvr>
                                    </p:animEffect>
                                    <p:anim calcmode="lin" valueType="num">
                                      <p:cBhvr>
                                        <p:cTn id="27"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6431F5-BCD8-4CED-AB35-8EA936AC1654}"/>
              </a:ext>
            </a:extLst>
          </p:cNvPr>
          <p:cNvSpPr>
            <a:spLocks noGrp="1"/>
          </p:cNvSpPr>
          <p:nvPr>
            <p:ph type="title"/>
          </p:nvPr>
        </p:nvSpPr>
        <p:spPr/>
        <p:txBody>
          <a:bodyPr/>
          <a:lstStyle/>
          <a:p>
            <a:r>
              <a:rPr lang="en-IN" dirty="0"/>
              <a:t>Performance and tools</a:t>
            </a:r>
          </a:p>
        </p:txBody>
      </p:sp>
      <p:sp>
        <p:nvSpPr>
          <p:cNvPr id="3" name="Content Placeholder 2">
            <a:extLst>
              <a:ext uri="{FF2B5EF4-FFF2-40B4-BE49-F238E27FC236}">
                <a16:creationId xmlns:a16="http://schemas.microsoft.com/office/drawing/2014/main" id="{FA4BCE04-4A35-4636-BD31-F9B2CF6559A7}"/>
              </a:ext>
            </a:extLst>
          </p:cNvPr>
          <p:cNvSpPr>
            <a:spLocks noGrp="1"/>
          </p:cNvSpPr>
          <p:nvPr>
            <p:ph idx="1"/>
          </p:nvPr>
        </p:nvSpPr>
        <p:spPr/>
        <p:txBody>
          <a:bodyPr>
            <a:normAutofit fontScale="77500" lnSpcReduction="20000"/>
          </a:bodyPr>
          <a:lstStyle/>
          <a:p>
            <a:r>
              <a:rPr lang="en-IN" dirty="0" err="1"/>
              <a:t>db.unicorns.ensureIndex</a:t>
            </a:r>
            <a:r>
              <a:rPr lang="en-IN" dirty="0"/>
              <a:t>({name: 1});</a:t>
            </a:r>
          </a:p>
          <a:p>
            <a:r>
              <a:rPr lang="en-IN" dirty="0" err="1"/>
              <a:t>db.unicorns.find</a:t>
            </a:r>
            <a:r>
              <a:rPr lang="en-IN" dirty="0"/>
              <a:t>().explain()</a:t>
            </a:r>
          </a:p>
          <a:p>
            <a:r>
              <a:rPr lang="en-IN" dirty="0" err="1"/>
              <a:t>db.unicorns.find</a:t>
            </a:r>
            <a:r>
              <a:rPr lang="en-IN" dirty="0"/>
              <a:t>({name: 'Pilot'}).explain()</a:t>
            </a:r>
          </a:p>
          <a:p>
            <a:endParaRPr lang="en-IN" dirty="0"/>
          </a:p>
          <a:p>
            <a:r>
              <a:rPr lang="en-IN" b="1" dirty="0"/>
              <a:t>Replication</a:t>
            </a:r>
          </a:p>
          <a:p>
            <a:pPr lvl="1"/>
            <a:r>
              <a:rPr lang="en-IN" dirty="0"/>
              <a:t>MongoDB replication works in some ways similarly to how relational database replication works. All production deployments should be replica sets, which consist of ideally three or more servers that hold the same data.</a:t>
            </a:r>
            <a:endParaRPr lang="en-IN" b="1" dirty="0"/>
          </a:p>
          <a:p>
            <a:r>
              <a:rPr lang="en-IN" b="1" dirty="0" err="1"/>
              <a:t>Sharding</a:t>
            </a:r>
            <a:endParaRPr lang="en-IN" b="1" dirty="0"/>
          </a:p>
          <a:p>
            <a:pPr lvl="1"/>
            <a:r>
              <a:rPr lang="en-IN" dirty="0" err="1"/>
              <a:t>Sharding</a:t>
            </a:r>
            <a:r>
              <a:rPr lang="en-IN" dirty="0"/>
              <a:t> is an approach to scalability which partitions your data across multiple servers or clusters.</a:t>
            </a:r>
          </a:p>
          <a:p>
            <a:pPr marL="0" indent="0">
              <a:buNone/>
            </a:pPr>
            <a:r>
              <a:rPr lang="en-IN" dirty="0"/>
              <a:t>* While replication can help performance somewhat (by isolating long running queries to secondaries, and reducing latency for some other types of queries), its main purpose is to provide high availability.</a:t>
            </a:r>
          </a:p>
          <a:p>
            <a:pPr marL="0" indent="0">
              <a:buNone/>
            </a:pPr>
            <a:endParaRPr lang="en-IN" b="1" dirty="0"/>
          </a:p>
        </p:txBody>
      </p:sp>
    </p:spTree>
    <p:extLst>
      <p:ext uri="{BB962C8B-B14F-4D97-AF65-F5344CB8AC3E}">
        <p14:creationId xmlns:p14="http://schemas.microsoft.com/office/powerpoint/2010/main" val="32085923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fade">
                                      <p:cBhvr>
                                        <p:cTn id="25" dur="1000"/>
                                        <p:tgtEl>
                                          <p:spTgt spid="3">
                                            <p:txEl>
                                              <p:pRg st="4" end="4"/>
                                            </p:txEl>
                                          </p:spTgt>
                                        </p:tgtEl>
                                      </p:cBhvr>
                                    </p:animEffect>
                                    <p:anim calcmode="lin" valueType="num">
                                      <p:cBhvr>
                                        <p:cTn id="2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7" dur="1000" fill="hold"/>
                                        <p:tgtEl>
                                          <p:spTgt spid="3">
                                            <p:txEl>
                                              <p:pRg st="4" end="4"/>
                                            </p:txEl>
                                          </p:spTgt>
                                        </p:tgtEl>
                                        <p:attrNameLst>
                                          <p:attrName>ppt_y</p:attrName>
                                        </p:attrNameLst>
                                      </p:cBhvr>
                                      <p:tavLst>
                                        <p:tav tm="0">
                                          <p:val>
                                            <p:strVal val="#ppt_y+.1"/>
                                          </p:val>
                                        </p:tav>
                                        <p:tav tm="100000">
                                          <p:val>
                                            <p:strVal val="#ppt_y"/>
                                          </p:val>
                                        </p:tav>
                                      </p:tavLst>
                                    </p:anim>
                                  </p:childTnLst>
                                </p:cTn>
                              </p:par>
                              <p:par>
                                <p:cTn id="28" presetID="42" presetClass="entr" presetSubtype="0" fill="hold" nodeType="withEffect">
                                  <p:stCondLst>
                                    <p:cond delay="0"/>
                                  </p:stCondLst>
                                  <p:childTnLst>
                                    <p:set>
                                      <p:cBhvr>
                                        <p:cTn id="29" dur="1" fill="hold">
                                          <p:stCondLst>
                                            <p:cond delay="0"/>
                                          </p:stCondLst>
                                        </p:cTn>
                                        <p:tgtEl>
                                          <p:spTgt spid="3">
                                            <p:txEl>
                                              <p:pRg st="5" end="5"/>
                                            </p:txEl>
                                          </p:spTgt>
                                        </p:tgtEl>
                                        <p:attrNameLst>
                                          <p:attrName>style.visibility</p:attrName>
                                        </p:attrNameLst>
                                      </p:cBhvr>
                                      <p:to>
                                        <p:strVal val="visible"/>
                                      </p:to>
                                    </p:set>
                                    <p:animEffect transition="in" filter="fade">
                                      <p:cBhvr>
                                        <p:cTn id="30" dur="1000"/>
                                        <p:tgtEl>
                                          <p:spTgt spid="3">
                                            <p:txEl>
                                              <p:pRg st="5" end="5"/>
                                            </p:txEl>
                                          </p:spTgt>
                                        </p:tgtEl>
                                      </p:cBhvr>
                                    </p:animEffect>
                                    <p:anim calcmode="lin" valueType="num">
                                      <p:cBhvr>
                                        <p:cTn id="31"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2"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42" presetClass="entr" presetSubtype="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1000"/>
                                        <p:tgtEl>
                                          <p:spTgt spid="3">
                                            <p:txEl>
                                              <p:pRg st="6" end="6"/>
                                            </p:txEl>
                                          </p:spTgt>
                                        </p:tgtEl>
                                      </p:cBhvr>
                                    </p:animEffect>
                                    <p:anim calcmode="lin" valueType="num">
                                      <p:cBhvr>
                                        <p:cTn id="38"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9" dur="1000" fill="hold"/>
                                        <p:tgtEl>
                                          <p:spTgt spid="3">
                                            <p:txEl>
                                              <p:pRg st="6" end="6"/>
                                            </p:txEl>
                                          </p:spTgt>
                                        </p:tgtEl>
                                        <p:attrNameLst>
                                          <p:attrName>ppt_y</p:attrName>
                                        </p:attrNameLst>
                                      </p:cBhvr>
                                      <p:tavLst>
                                        <p:tav tm="0">
                                          <p:val>
                                            <p:strVal val="#ppt_y+.1"/>
                                          </p:val>
                                        </p:tav>
                                        <p:tav tm="100000">
                                          <p:val>
                                            <p:strVal val="#ppt_y"/>
                                          </p:val>
                                        </p:tav>
                                      </p:tavLst>
                                    </p:anim>
                                  </p:childTnLst>
                                </p:cTn>
                              </p:par>
                              <p:par>
                                <p:cTn id="40" presetID="42" presetClass="entr" presetSubtype="0" fill="hold" nodeType="with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1000"/>
                                        <p:tgtEl>
                                          <p:spTgt spid="3">
                                            <p:txEl>
                                              <p:pRg st="7" end="7"/>
                                            </p:txEl>
                                          </p:spTgt>
                                        </p:tgtEl>
                                      </p:cBhvr>
                                    </p:animEffect>
                                    <p:anim calcmode="lin" valueType="num">
                                      <p:cBhvr>
                                        <p:cTn id="43"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3">
                                            <p:txEl>
                                              <p:pRg st="8" end="8"/>
                                            </p:txEl>
                                          </p:spTgt>
                                        </p:tgtEl>
                                        <p:attrNameLst>
                                          <p:attrName>style.visibility</p:attrName>
                                        </p:attrNameLst>
                                      </p:cBhvr>
                                      <p:to>
                                        <p:strVal val="visible"/>
                                      </p:to>
                                    </p:set>
                                    <p:animEffect transition="in" filter="fade">
                                      <p:cBhvr>
                                        <p:cTn id="49" dur="1000"/>
                                        <p:tgtEl>
                                          <p:spTgt spid="3">
                                            <p:txEl>
                                              <p:pRg st="8" end="8"/>
                                            </p:txEl>
                                          </p:spTgt>
                                        </p:tgtEl>
                                      </p:cBhvr>
                                    </p:animEffect>
                                    <p:anim calcmode="lin" valueType="num">
                                      <p:cBhvr>
                                        <p:cTn id="50"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9028D5-02AB-42DB-9361-C7245D9C4E27}"/>
              </a:ext>
            </a:extLst>
          </p:cNvPr>
          <p:cNvSpPr>
            <a:spLocks noGrp="1"/>
          </p:cNvSpPr>
          <p:nvPr>
            <p:ph type="title"/>
          </p:nvPr>
        </p:nvSpPr>
        <p:spPr/>
        <p:txBody>
          <a:bodyPr/>
          <a:lstStyle/>
          <a:p>
            <a:r>
              <a:rPr lang="en-IN" dirty="0"/>
              <a:t>Continue …</a:t>
            </a:r>
          </a:p>
        </p:txBody>
      </p:sp>
      <p:sp>
        <p:nvSpPr>
          <p:cNvPr id="3" name="Content Placeholder 2">
            <a:extLst>
              <a:ext uri="{FF2B5EF4-FFF2-40B4-BE49-F238E27FC236}">
                <a16:creationId xmlns:a16="http://schemas.microsoft.com/office/drawing/2014/main" id="{E45BBD7C-E6F7-4DBE-90F7-72F0BBF12696}"/>
              </a:ext>
            </a:extLst>
          </p:cNvPr>
          <p:cNvSpPr>
            <a:spLocks noGrp="1"/>
          </p:cNvSpPr>
          <p:nvPr>
            <p:ph idx="1"/>
          </p:nvPr>
        </p:nvSpPr>
        <p:spPr/>
        <p:txBody>
          <a:bodyPr>
            <a:normAutofit/>
          </a:bodyPr>
          <a:lstStyle/>
          <a:p>
            <a:r>
              <a:rPr lang="en-IN" b="1" dirty="0"/>
              <a:t>Stats</a:t>
            </a:r>
          </a:p>
          <a:p>
            <a:pPr lvl="1"/>
            <a:r>
              <a:rPr lang="en-IN" dirty="0"/>
              <a:t>You can obtain statistics on a database by typing </a:t>
            </a:r>
            <a:r>
              <a:rPr lang="en-IN" dirty="0" err="1"/>
              <a:t>db.stats</a:t>
            </a:r>
            <a:r>
              <a:rPr lang="en-IN" dirty="0"/>
              <a:t>().</a:t>
            </a:r>
            <a:endParaRPr lang="en-IN" b="1" dirty="0"/>
          </a:p>
          <a:p>
            <a:r>
              <a:rPr lang="en-IN" b="1" dirty="0"/>
              <a:t>Profiler</a:t>
            </a:r>
          </a:p>
          <a:p>
            <a:pPr lvl="1"/>
            <a:r>
              <a:rPr lang="en-IN" dirty="0"/>
              <a:t>You enable the MongoDB profiler by executing: </a:t>
            </a:r>
            <a:r>
              <a:rPr lang="en-IN" dirty="0" err="1"/>
              <a:t>db.setProfilingLevel</a:t>
            </a:r>
            <a:r>
              <a:rPr lang="en-IN" dirty="0"/>
              <a:t>(2);</a:t>
            </a:r>
          </a:p>
          <a:p>
            <a:pPr lvl="1"/>
            <a:r>
              <a:rPr lang="en-IN" dirty="0"/>
              <a:t>With it enabled, we can run a command:  </a:t>
            </a:r>
            <a:r>
              <a:rPr lang="en-IN" dirty="0" err="1"/>
              <a:t>db.unicorns.find</a:t>
            </a:r>
            <a:r>
              <a:rPr lang="en-IN" dirty="0"/>
              <a:t>({weight: {$</a:t>
            </a:r>
            <a:r>
              <a:rPr lang="en-IN" dirty="0" err="1"/>
              <a:t>gt</a:t>
            </a:r>
            <a:r>
              <a:rPr lang="en-IN" dirty="0"/>
              <a:t>: 600}});</a:t>
            </a:r>
          </a:p>
          <a:p>
            <a:pPr lvl="1"/>
            <a:r>
              <a:rPr lang="en-IN" dirty="0"/>
              <a:t>And then examine the profiler: </a:t>
            </a:r>
            <a:r>
              <a:rPr lang="en-IN" dirty="0" err="1"/>
              <a:t>db.system.profile.find</a:t>
            </a:r>
            <a:r>
              <a:rPr lang="en-IN" dirty="0"/>
              <a:t>()</a:t>
            </a:r>
            <a:endParaRPr lang="en-IN" b="1" dirty="0"/>
          </a:p>
          <a:p>
            <a:r>
              <a:rPr lang="en-IN" b="1" dirty="0"/>
              <a:t>Backups and Restore</a:t>
            </a:r>
          </a:p>
          <a:p>
            <a:pPr lvl="1"/>
            <a:r>
              <a:rPr lang="en-IN" dirty="0" err="1"/>
              <a:t>mongodump</a:t>
            </a:r>
            <a:r>
              <a:rPr lang="en-IN" dirty="0"/>
              <a:t> --</a:t>
            </a:r>
            <a:r>
              <a:rPr lang="en-IN" dirty="0" err="1"/>
              <a:t>db</a:t>
            </a:r>
            <a:r>
              <a:rPr lang="en-IN" dirty="0"/>
              <a:t> learn --out backup</a:t>
            </a:r>
          </a:p>
          <a:p>
            <a:endParaRPr lang="en-IN" dirty="0"/>
          </a:p>
        </p:txBody>
      </p:sp>
    </p:spTree>
    <p:extLst>
      <p:ext uri="{BB962C8B-B14F-4D97-AF65-F5344CB8AC3E}">
        <p14:creationId xmlns:p14="http://schemas.microsoft.com/office/powerpoint/2010/main" val="17131041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Effect transition="in" filter="fade">
                                      <p:cBhvr>
                                        <p:cTn id="24" dur="1000"/>
                                        <p:tgtEl>
                                          <p:spTgt spid="3">
                                            <p:txEl>
                                              <p:pRg st="3" end="3"/>
                                            </p:txEl>
                                          </p:spTgt>
                                        </p:tgtEl>
                                      </p:cBhvr>
                                    </p:animEffect>
                                    <p:anim calcmode="lin" valueType="num">
                                      <p:cBhvr>
                                        <p:cTn id="2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7" presetID="42" presetClass="entr" presetSubtype="0" fill="hold" nodeType="with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Effect transition="in" filter="fade">
                                      <p:cBhvr>
                                        <p:cTn id="29" dur="1000"/>
                                        <p:tgtEl>
                                          <p:spTgt spid="3">
                                            <p:txEl>
                                              <p:pRg st="4" end="4"/>
                                            </p:txEl>
                                          </p:spTgt>
                                        </p:tgtEl>
                                      </p:cBhvr>
                                    </p:animEffect>
                                    <p:anim calcmode="lin" valueType="num">
                                      <p:cBhvr>
                                        <p:cTn id="30"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1" dur="1000" fill="hold"/>
                                        <p:tgtEl>
                                          <p:spTgt spid="3">
                                            <p:txEl>
                                              <p:pRg st="4" end="4"/>
                                            </p:txEl>
                                          </p:spTgt>
                                        </p:tgtEl>
                                        <p:attrNameLst>
                                          <p:attrName>ppt_y</p:attrName>
                                        </p:attrNameLst>
                                      </p:cBhvr>
                                      <p:tavLst>
                                        <p:tav tm="0">
                                          <p:val>
                                            <p:strVal val="#ppt_y+.1"/>
                                          </p:val>
                                        </p:tav>
                                        <p:tav tm="100000">
                                          <p:val>
                                            <p:strVal val="#ppt_y"/>
                                          </p:val>
                                        </p:tav>
                                      </p:tavLst>
                                    </p:anim>
                                  </p:childTnLst>
                                </p:cTn>
                              </p:par>
                              <p:par>
                                <p:cTn id="32" presetID="42" presetClass="entr" presetSubtype="0" fill="hold" nodeType="withEffect">
                                  <p:stCondLst>
                                    <p:cond delay="0"/>
                                  </p:stCondLst>
                                  <p:childTnLst>
                                    <p:set>
                                      <p:cBhvr>
                                        <p:cTn id="33" dur="1" fill="hold">
                                          <p:stCondLst>
                                            <p:cond delay="0"/>
                                          </p:stCondLst>
                                        </p:cTn>
                                        <p:tgtEl>
                                          <p:spTgt spid="3">
                                            <p:txEl>
                                              <p:pRg st="5" end="5"/>
                                            </p:txEl>
                                          </p:spTgt>
                                        </p:tgtEl>
                                        <p:attrNameLst>
                                          <p:attrName>style.visibility</p:attrName>
                                        </p:attrNameLst>
                                      </p:cBhvr>
                                      <p:to>
                                        <p:strVal val="visible"/>
                                      </p:to>
                                    </p:set>
                                    <p:animEffect transition="in" filter="fade">
                                      <p:cBhvr>
                                        <p:cTn id="34" dur="1000"/>
                                        <p:tgtEl>
                                          <p:spTgt spid="3">
                                            <p:txEl>
                                              <p:pRg st="5" end="5"/>
                                            </p:txEl>
                                          </p:spTgt>
                                        </p:tgtEl>
                                      </p:cBhvr>
                                    </p:animEffect>
                                    <p:anim calcmode="lin" valueType="num">
                                      <p:cBhvr>
                                        <p:cTn id="35"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6"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42" presetClass="entr" presetSubtype="0" fill="hold" nodeType="clickEffect">
                                  <p:stCondLst>
                                    <p:cond delay="0"/>
                                  </p:stCondLst>
                                  <p:childTnLst>
                                    <p:set>
                                      <p:cBhvr>
                                        <p:cTn id="40" dur="1" fill="hold">
                                          <p:stCondLst>
                                            <p:cond delay="0"/>
                                          </p:stCondLst>
                                        </p:cTn>
                                        <p:tgtEl>
                                          <p:spTgt spid="3">
                                            <p:txEl>
                                              <p:pRg st="6" end="6"/>
                                            </p:txEl>
                                          </p:spTgt>
                                        </p:tgtEl>
                                        <p:attrNameLst>
                                          <p:attrName>style.visibility</p:attrName>
                                        </p:attrNameLst>
                                      </p:cBhvr>
                                      <p:to>
                                        <p:strVal val="visible"/>
                                      </p:to>
                                    </p:set>
                                    <p:animEffect transition="in" filter="fade">
                                      <p:cBhvr>
                                        <p:cTn id="41" dur="1000"/>
                                        <p:tgtEl>
                                          <p:spTgt spid="3">
                                            <p:txEl>
                                              <p:pRg st="6" end="6"/>
                                            </p:txEl>
                                          </p:spTgt>
                                        </p:tgtEl>
                                      </p:cBhvr>
                                    </p:animEffect>
                                    <p:anim calcmode="lin" valueType="num">
                                      <p:cBhvr>
                                        <p:cTn id="42"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3" dur="1000" fill="hold"/>
                                        <p:tgtEl>
                                          <p:spTgt spid="3">
                                            <p:txEl>
                                              <p:pRg st="6" end="6"/>
                                            </p:txEl>
                                          </p:spTgt>
                                        </p:tgtEl>
                                        <p:attrNameLst>
                                          <p:attrName>ppt_y</p:attrName>
                                        </p:attrNameLst>
                                      </p:cBhvr>
                                      <p:tavLst>
                                        <p:tav tm="0">
                                          <p:val>
                                            <p:strVal val="#ppt_y+.1"/>
                                          </p:val>
                                        </p:tav>
                                        <p:tav tm="100000">
                                          <p:val>
                                            <p:strVal val="#ppt_y"/>
                                          </p:val>
                                        </p:tav>
                                      </p:tavLst>
                                    </p:anim>
                                  </p:childTnLst>
                                </p:cTn>
                              </p:par>
                              <p:par>
                                <p:cTn id="44" presetID="42" presetClass="entr" presetSubtype="0" fill="hold" nodeType="withEffect">
                                  <p:stCondLst>
                                    <p:cond delay="0"/>
                                  </p:stCondLst>
                                  <p:childTnLst>
                                    <p:set>
                                      <p:cBhvr>
                                        <p:cTn id="45" dur="1" fill="hold">
                                          <p:stCondLst>
                                            <p:cond delay="0"/>
                                          </p:stCondLst>
                                        </p:cTn>
                                        <p:tgtEl>
                                          <p:spTgt spid="3">
                                            <p:txEl>
                                              <p:pRg st="7" end="7"/>
                                            </p:txEl>
                                          </p:spTgt>
                                        </p:tgtEl>
                                        <p:attrNameLst>
                                          <p:attrName>style.visibility</p:attrName>
                                        </p:attrNameLst>
                                      </p:cBhvr>
                                      <p:to>
                                        <p:strVal val="visible"/>
                                      </p:to>
                                    </p:set>
                                    <p:animEffect transition="in" filter="fade">
                                      <p:cBhvr>
                                        <p:cTn id="46" dur="1000"/>
                                        <p:tgtEl>
                                          <p:spTgt spid="3">
                                            <p:txEl>
                                              <p:pRg st="7" end="7"/>
                                            </p:txEl>
                                          </p:spTgt>
                                        </p:tgtEl>
                                      </p:cBhvr>
                                    </p:animEffect>
                                    <p:anim calcmode="lin" valueType="num">
                                      <p:cBhvr>
                                        <p:cTn id="4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48"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55632C-D7BA-4018-8694-5690BD254C29}"/>
              </a:ext>
            </a:extLst>
          </p:cNvPr>
          <p:cNvSpPr>
            <a:spLocks noGrp="1"/>
          </p:cNvSpPr>
          <p:nvPr>
            <p:ph type="title"/>
          </p:nvPr>
        </p:nvSpPr>
        <p:spPr/>
        <p:txBody>
          <a:bodyPr/>
          <a:lstStyle/>
          <a:p>
            <a:r>
              <a:rPr lang="en-IN" dirty="0"/>
              <a:t>The Basics</a:t>
            </a:r>
          </a:p>
        </p:txBody>
      </p:sp>
      <p:sp>
        <p:nvSpPr>
          <p:cNvPr id="3" name="Content Placeholder 2">
            <a:extLst>
              <a:ext uri="{FF2B5EF4-FFF2-40B4-BE49-F238E27FC236}">
                <a16:creationId xmlns:a16="http://schemas.microsoft.com/office/drawing/2014/main" id="{F8E3C603-B81C-4EDA-816F-068024930E79}"/>
              </a:ext>
            </a:extLst>
          </p:cNvPr>
          <p:cNvSpPr>
            <a:spLocks noGrp="1"/>
          </p:cNvSpPr>
          <p:nvPr>
            <p:ph idx="1"/>
          </p:nvPr>
        </p:nvSpPr>
        <p:spPr/>
        <p:txBody>
          <a:bodyPr>
            <a:normAutofit/>
          </a:bodyPr>
          <a:lstStyle/>
          <a:p>
            <a:pPr marL="0" indent="0">
              <a:buNone/>
            </a:pPr>
            <a:r>
              <a:rPr lang="en-IN" dirty="0"/>
              <a:t>1. MongoDB has the same concept of a database with which you are likely already familiar</a:t>
            </a:r>
          </a:p>
          <a:p>
            <a:pPr marL="0" indent="0">
              <a:buNone/>
            </a:pPr>
            <a:r>
              <a:rPr lang="en-IN" dirty="0"/>
              <a:t>2. A database can have zero or more collections.</a:t>
            </a:r>
          </a:p>
          <a:p>
            <a:pPr marL="0" indent="0">
              <a:buNone/>
            </a:pPr>
            <a:r>
              <a:rPr lang="en-IN" dirty="0"/>
              <a:t>3. Collections are made up of zero or more documents. </a:t>
            </a:r>
          </a:p>
          <a:p>
            <a:pPr marL="0" indent="0">
              <a:buNone/>
            </a:pPr>
            <a:r>
              <a:rPr lang="en-IN" dirty="0"/>
              <a:t>4. A document is made up of one or more fields</a:t>
            </a:r>
          </a:p>
          <a:p>
            <a:pPr marL="0" indent="0">
              <a:buNone/>
            </a:pPr>
            <a:r>
              <a:rPr lang="en-IN" dirty="0"/>
              <a:t>5. Indexes in MongoDB function mostly like their RDBMS counterparts.</a:t>
            </a:r>
          </a:p>
          <a:p>
            <a:pPr marL="0" indent="0">
              <a:buNone/>
            </a:pPr>
            <a:r>
              <a:rPr lang="en-IN" dirty="0"/>
              <a:t>6. Cursors are different than the other five concepts but they are important enough, and often overlooked</a:t>
            </a:r>
          </a:p>
        </p:txBody>
      </p:sp>
    </p:spTree>
    <p:extLst>
      <p:ext uri="{BB962C8B-B14F-4D97-AF65-F5344CB8AC3E}">
        <p14:creationId xmlns:p14="http://schemas.microsoft.com/office/powerpoint/2010/main" val="7249951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AA30A8-85CE-4242-A5E5-D4835D3DFC02}"/>
              </a:ext>
            </a:extLst>
          </p:cNvPr>
          <p:cNvSpPr>
            <a:spLocks noGrp="1"/>
          </p:cNvSpPr>
          <p:nvPr>
            <p:ph type="title"/>
          </p:nvPr>
        </p:nvSpPr>
        <p:spPr/>
        <p:txBody>
          <a:bodyPr/>
          <a:lstStyle/>
          <a:p>
            <a:r>
              <a:rPr lang="en-IN" dirty="0"/>
              <a:t>Examples : 1</a:t>
            </a:r>
          </a:p>
        </p:txBody>
      </p:sp>
      <p:sp>
        <p:nvSpPr>
          <p:cNvPr id="3" name="Content Placeholder 2">
            <a:extLst>
              <a:ext uri="{FF2B5EF4-FFF2-40B4-BE49-F238E27FC236}">
                <a16:creationId xmlns:a16="http://schemas.microsoft.com/office/drawing/2014/main" id="{4C355C99-422D-40B4-AE93-E1DB1A6E3163}"/>
              </a:ext>
            </a:extLst>
          </p:cNvPr>
          <p:cNvSpPr>
            <a:spLocks noGrp="1"/>
          </p:cNvSpPr>
          <p:nvPr>
            <p:ph idx="1"/>
          </p:nvPr>
        </p:nvSpPr>
        <p:spPr/>
        <p:txBody>
          <a:bodyPr>
            <a:normAutofit/>
          </a:bodyPr>
          <a:lstStyle/>
          <a:p>
            <a:r>
              <a:rPr lang="en-IN" dirty="0" err="1"/>
              <a:t>db.unicorns.insert</a:t>
            </a:r>
            <a:r>
              <a:rPr lang="en-IN" dirty="0"/>
              <a:t>({name: 'Aurora’, gender: 'f', weight: 450})</a:t>
            </a:r>
          </a:p>
          <a:p>
            <a:r>
              <a:rPr lang="en-IN" dirty="0" err="1"/>
              <a:t>db.unicorns.find</a:t>
            </a:r>
            <a:r>
              <a:rPr lang="en-IN" dirty="0"/>
              <a:t>()</a:t>
            </a:r>
          </a:p>
          <a:p>
            <a:r>
              <a:rPr lang="en-IN" dirty="0" err="1"/>
              <a:t>db.unicorns.insert</a:t>
            </a:r>
            <a:r>
              <a:rPr lang="en-IN" dirty="0"/>
              <a:t>({name: '</a:t>
            </a:r>
            <a:r>
              <a:rPr lang="en-IN" dirty="0" err="1"/>
              <a:t>Horny',dob</a:t>
            </a:r>
            <a:r>
              <a:rPr lang="en-IN" dirty="0"/>
              <a:t>: </a:t>
            </a:r>
            <a:r>
              <a:rPr lang="en-IN" b="1" dirty="0"/>
              <a:t>new </a:t>
            </a:r>
            <a:r>
              <a:rPr lang="en-IN" dirty="0"/>
              <a:t>Date(1992,2,13,7,47),</a:t>
            </a:r>
          </a:p>
          <a:p>
            <a:pPr marL="0" indent="0">
              <a:buNone/>
            </a:pPr>
            <a:r>
              <a:rPr lang="en-IN" dirty="0"/>
              <a:t>loves: ['</a:t>
            </a:r>
            <a:r>
              <a:rPr lang="en-IN" dirty="0" err="1"/>
              <a:t>carrot','papaya</a:t>
            </a:r>
            <a:r>
              <a:rPr lang="en-IN" dirty="0"/>
              <a:t>'],weight: 600,gender: '</a:t>
            </a:r>
            <a:r>
              <a:rPr lang="en-IN" dirty="0" err="1"/>
              <a:t>m',vampires</a:t>
            </a:r>
            <a:r>
              <a:rPr lang="en-IN" dirty="0"/>
              <a:t>: 63});</a:t>
            </a:r>
          </a:p>
          <a:p>
            <a:pPr marL="0" indent="0">
              <a:buNone/>
            </a:pPr>
            <a:endParaRPr lang="en-IN" dirty="0"/>
          </a:p>
          <a:p>
            <a:pPr marL="0" indent="0">
              <a:buNone/>
            </a:pPr>
            <a:r>
              <a:rPr lang="en-IN" dirty="0"/>
              <a:t>The special $</a:t>
            </a:r>
            <a:r>
              <a:rPr lang="en-IN" dirty="0" err="1"/>
              <a:t>lt</a:t>
            </a:r>
            <a:r>
              <a:rPr lang="en-IN" dirty="0"/>
              <a:t>, $</a:t>
            </a:r>
            <a:r>
              <a:rPr lang="en-IN" dirty="0" err="1"/>
              <a:t>lte</a:t>
            </a:r>
            <a:r>
              <a:rPr lang="en-IN" dirty="0"/>
              <a:t>, $</a:t>
            </a:r>
            <a:r>
              <a:rPr lang="en-IN" dirty="0" err="1"/>
              <a:t>gt</a:t>
            </a:r>
            <a:r>
              <a:rPr lang="en-IN" dirty="0"/>
              <a:t>, $</a:t>
            </a:r>
            <a:r>
              <a:rPr lang="en-IN" dirty="0" err="1"/>
              <a:t>gte</a:t>
            </a:r>
            <a:endParaRPr lang="en-IN" dirty="0"/>
          </a:p>
          <a:p>
            <a:r>
              <a:rPr lang="en-IN" dirty="0" err="1"/>
              <a:t>db.unicorns.find</a:t>
            </a:r>
            <a:r>
              <a:rPr lang="en-IN" dirty="0"/>
              <a:t>({gender: '</a:t>
            </a:r>
            <a:r>
              <a:rPr lang="en-IN" dirty="0" err="1"/>
              <a:t>m',weight</a:t>
            </a:r>
            <a:r>
              <a:rPr lang="en-IN" dirty="0"/>
              <a:t>: {$</a:t>
            </a:r>
            <a:r>
              <a:rPr lang="en-IN" dirty="0" err="1"/>
              <a:t>gt</a:t>
            </a:r>
            <a:r>
              <a:rPr lang="en-IN" dirty="0"/>
              <a:t>: 700}})</a:t>
            </a:r>
          </a:p>
          <a:p>
            <a:r>
              <a:rPr lang="en-IN" dirty="0" err="1"/>
              <a:t>db.unicorns.find</a:t>
            </a:r>
            <a:r>
              <a:rPr lang="en-IN" dirty="0"/>
              <a:t>({gender: {$ne: 'f'},weight: {$</a:t>
            </a:r>
            <a:r>
              <a:rPr lang="en-IN" dirty="0" err="1"/>
              <a:t>gte</a:t>
            </a:r>
            <a:r>
              <a:rPr lang="en-IN" dirty="0"/>
              <a:t>: 701}})</a:t>
            </a:r>
          </a:p>
        </p:txBody>
      </p:sp>
    </p:spTree>
    <p:extLst>
      <p:ext uri="{BB962C8B-B14F-4D97-AF65-F5344CB8AC3E}">
        <p14:creationId xmlns:p14="http://schemas.microsoft.com/office/powerpoint/2010/main" val="36812254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4" presetID="42" presetClass="entr" presetSubtype="0" fill="hold" nodeType="with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fade">
                                      <p:cBhvr>
                                        <p:cTn id="26" dur="1000"/>
                                        <p:tgtEl>
                                          <p:spTgt spid="3">
                                            <p:txEl>
                                              <p:pRg st="3" end="3"/>
                                            </p:txEl>
                                          </p:spTgt>
                                        </p:tgtEl>
                                      </p:cBhvr>
                                    </p:animEffect>
                                    <p:anim calcmode="lin" valueType="num">
                                      <p:cBhvr>
                                        <p:cTn id="27"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nodeType="clickEffect">
                                  <p:stCondLst>
                                    <p:cond delay="0"/>
                                  </p:stCondLst>
                                  <p:childTnLst>
                                    <p:set>
                                      <p:cBhvr>
                                        <p:cTn id="32" dur="1" fill="hold">
                                          <p:stCondLst>
                                            <p:cond delay="0"/>
                                          </p:stCondLst>
                                        </p:cTn>
                                        <p:tgtEl>
                                          <p:spTgt spid="3">
                                            <p:txEl>
                                              <p:pRg st="5" end="5"/>
                                            </p:txEl>
                                          </p:spTgt>
                                        </p:tgtEl>
                                        <p:attrNameLst>
                                          <p:attrName>style.visibility</p:attrName>
                                        </p:attrNameLst>
                                      </p:cBhvr>
                                      <p:to>
                                        <p:strVal val="visible"/>
                                      </p:to>
                                    </p:set>
                                    <p:animEffect transition="in" filter="fade">
                                      <p:cBhvr>
                                        <p:cTn id="33" dur="1000"/>
                                        <p:tgtEl>
                                          <p:spTgt spid="3">
                                            <p:txEl>
                                              <p:pRg st="5" end="5"/>
                                            </p:txEl>
                                          </p:spTgt>
                                        </p:tgtEl>
                                      </p:cBhvr>
                                    </p:animEffect>
                                    <p:anim calcmode="lin" valueType="num">
                                      <p:cBhvr>
                                        <p:cTn id="34"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nodeType="clickEffect">
                                  <p:stCondLst>
                                    <p:cond delay="0"/>
                                  </p:stCondLst>
                                  <p:childTnLst>
                                    <p:set>
                                      <p:cBhvr>
                                        <p:cTn id="39" dur="1" fill="hold">
                                          <p:stCondLst>
                                            <p:cond delay="0"/>
                                          </p:stCondLst>
                                        </p:cTn>
                                        <p:tgtEl>
                                          <p:spTgt spid="3">
                                            <p:txEl>
                                              <p:pRg st="6" end="6"/>
                                            </p:txEl>
                                          </p:spTgt>
                                        </p:tgtEl>
                                        <p:attrNameLst>
                                          <p:attrName>style.visibility</p:attrName>
                                        </p:attrNameLst>
                                      </p:cBhvr>
                                      <p:to>
                                        <p:strVal val="visible"/>
                                      </p:to>
                                    </p:set>
                                    <p:animEffect transition="in" filter="fade">
                                      <p:cBhvr>
                                        <p:cTn id="40" dur="1000"/>
                                        <p:tgtEl>
                                          <p:spTgt spid="3">
                                            <p:txEl>
                                              <p:pRg st="6" end="6"/>
                                            </p:txEl>
                                          </p:spTgt>
                                        </p:tgtEl>
                                      </p:cBhvr>
                                    </p:animEffect>
                                    <p:anim calcmode="lin" valueType="num">
                                      <p:cBhvr>
                                        <p:cTn id="41"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2"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nodeType="click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Effect transition="in" filter="fade">
                                      <p:cBhvr>
                                        <p:cTn id="47" dur="1000"/>
                                        <p:tgtEl>
                                          <p:spTgt spid="3">
                                            <p:txEl>
                                              <p:pRg st="7" end="7"/>
                                            </p:txEl>
                                          </p:spTgt>
                                        </p:tgtEl>
                                      </p:cBhvr>
                                    </p:animEffect>
                                    <p:anim calcmode="lin" valueType="num">
                                      <p:cBhvr>
                                        <p:cTn id="48"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49"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E61DB9-52D1-4885-9134-2C2D81A77F0E}"/>
              </a:ext>
            </a:extLst>
          </p:cNvPr>
          <p:cNvSpPr>
            <a:spLocks noGrp="1"/>
          </p:cNvSpPr>
          <p:nvPr>
            <p:ph type="title"/>
          </p:nvPr>
        </p:nvSpPr>
        <p:spPr/>
        <p:txBody>
          <a:bodyPr/>
          <a:lstStyle/>
          <a:p>
            <a:r>
              <a:rPr lang="en-IN" dirty="0"/>
              <a:t>Examples : 2</a:t>
            </a:r>
          </a:p>
        </p:txBody>
      </p:sp>
      <p:sp>
        <p:nvSpPr>
          <p:cNvPr id="3" name="Content Placeholder 2">
            <a:extLst>
              <a:ext uri="{FF2B5EF4-FFF2-40B4-BE49-F238E27FC236}">
                <a16:creationId xmlns:a16="http://schemas.microsoft.com/office/drawing/2014/main" id="{CB47887B-0B61-47A3-8731-9140128C6899}"/>
              </a:ext>
            </a:extLst>
          </p:cNvPr>
          <p:cNvSpPr>
            <a:spLocks noGrp="1"/>
          </p:cNvSpPr>
          <p:nvPr>
            <p:ph idx="1"/>
          </p:nvPr>
        </p:nvSpPr>
        <p:spPr/>
        <p:txBody>
          <a:bodyPr/>
          <a:lstStyle/>
          <a:p>
            <a:r>
              <a:rPr lang="en-IN" dirty="0" err="1"/>
              <a:t>db.unicorns.find</a:t>
            </a:r>
            <a:r>
              <a:rPr lang="en-IN" dirty="0"/>
              <a:t>({vampires: {$exists: </a:t>
            </a:r>
            <a:r>
              <a:rPr lang="en-IN" b="1" dirty="0"/>
              <a:t>false</a:t>
            </a:r>
            <a:r>
              <a:rPr lang="en-IN" dirty="0"/>
              <a:t>}})</a:t>
            </a:r>
          </a:p>
          <a:p>
            <a:r>
              <a:rPr lang="en-IN" dirty="0" err="1"/>
              <a:t>db.unicorns.find</a:t>
            </a:r>
            <a:r>
              <a:rPr lang="en-IN" dirty="0"/>
              <a:t>({loves: {$in:['</a:t>
            </a:r>
            <a:r>
              <a:rPr lang="en-IN" dirty="0" err="1"/>
              <a:t>apple','orange</a:t>
            </a:r>
            <a:r>
              <a:rPr lang="en-IN" dirty="0"/>
              <a:t>']}})</a:t>
            </a:r>
          </a:p>
          <a:p>
            <a:r>
              <a:rPr lang="en-IN" dirty="0" err="1"/>
              <a:t>db.unicorns.find</a:t>
            </a:r>
            <a:r>
              <a:rPr lang="en-IN" dirty="0"/>
              <a:t>({gender: 'f’, $or: [{loves: 'apple'},{weight: {$</a:t>
            </a:r>
            <a:r>
              <a:rPr lang="en-IN" dirty="0" err="1"/>
              <a:t>lt</a:t>
            </a:r>
            <a:r>
              <a:rPr lang="en-IN" dirty="0"/>
              <a:t>: 500}}]})</a:t>
            </a:r>
          </a:p>
          <a:p>
            <a:r>
              <a:rPr lang="en-IN" dirty="0" err="1"/>
              <a:t>db.unicorns.find</a:t>
            </a:r>
            <a:r>
              <a:rPr lang="en-IN" dirty="0"/>
              <a:t>({_id: </a:t>
            </a:r>
            <a:r>
              <a:rPr lang="en-IN" dirty="0" err="1"/>
              <a:t>ObjectId</a:t>
            </a:r>
            <a:r>
              <a:rPr lang="en-IN" dirty="0"/>
              <a:t>("</a:t>
            </a:r>
            <a:r>
              <a:rPr lang="en-IN" dirty="0" err="1"/>
              <a:t>TheObjectId</a:t>
            </a:r>
            <a:r>
              <a:rPr lang="en-IN" dirty="0"/>
              <a:t>")})</a:t>
            </a:r>
          </a:p>
        </p:txBody>
      </p:sp>
    </p:spTree>
    <p:extLst>
      <p:ext uri="{BB962C8B-B14F-4D97-AF65-F5344CB8AC3E}">
        <p14:creationId xmlns:p14="http://schemas.microsoft.com/office/powerpoint/2010/main" val="19126099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53BA5A-9209-4288-9B43-04C9338D40DA}"/>
              </a:ext>
            </a:extLst>
          </p:cNvPr>
          <p:cNvSpPr>
            <a:spLocks noGrp="1"/>
          </p:cNvSpPr>
          <p:nvPr>
            <p:ph type="title"/>
          </p:nvPr>
        </p:nvSpPr>
        <p:spPr/>
        <p:txBody>
          <a:bodyPr/>
          <a:lstStyle/>
          <a:p>
            <a:r>
              <a:rPr lang="en-IN" dirty="0"/>
              <a:t>Updating Document</a:t>
            </a:r>
          </a:p>
        </p:txBody>
      </p:sp>
      <p:sp>
        <p:nvSpPr>
          <p:cNvPr id="3" name="Content Placeholder 2">
            <a:extLst>
              <a:ext uri="{FF2B5EF4-FFF2-40B4-BE49-F238E27FC236}">
                <a16:creationId xmlns:a16="http://schemas.microsoft.com/office/drawing/2014/main" id="{0FA106EB-EE81-47D0-AAB4-C1855F4A7BF0}"/>
              </a:ext>
            </a:extLst>
          </p:cNvPr>
          <p:cNvSpPr>
            <a:spLocks noGrp="1"/>
          </p:cNvSpPr>
          <p:nvPr>
            <p:ph idx="1"/>
          </p:nvPr>
        </p:nvSpPr>
        <p:spPr/>
        <p:txBody>
          <a:bodyPr/>
          <a:lstStyle/>
          <a:p>
            <a:r>
              <a:rPr lang="en-IN" dirty="0" err="1"/>
              <a:t>db.unicorns.update</a:t>
            </a:r>
            <a:r>
              <a:rPr lang="en-IN" dirty="0"/>
              <a:t>({name: '</a:t>
            </a:r>
            <a:r>
              <a:rPr lang="en-IN" dirty="0" err="1"/>
              <a:t>Roooooodles</a:t>
            </a:r>
            <a:r>
              <a:rPr lang="en-IN" dirty="0"/>
              <a:t>’}, {weight: 590})</a:t>
            </a:r>
          </a:p>
          <a:p>
            <a:r>
              <a:rPr lang="en-IN" dirty="0" err="1"/>
              <a:t>db.unicorns.update</a:t>
            </a:r>
            <a:r>
              <a:rPr lang="en-IN" dirty="0"/>
              <a:t>({weight: 590}, {$set: {name: '</a:t>
            </a:r>
            <a:r>
              <a:rPr lang="en-IN" dirty="0" err="1"/>
              <a:t>Roooooodles</a:t>
            </a:r>
            <a:r>
              <a:rPr lang="en-IN" dirty="0"/>
              <a:t>',dob: </a:t>
            </a:r>
            <a:r>
              <a:rPr lang="en-IN" b="1" dirty="0"/>
              <a:t>new </a:t>
            </a:r>
            <a:r>
              <a:rPr lang="en-IN" dirty="0"/>
              <a:t>Date(1979, 7, 18, 18, 44), loves: ['apple'],gender: '</a:t>
            </a:r>
            <a:r>
              <a:rPr lang="en-IN" dirty="0" err="1"/>
              <a:t>m',vampires</a:t>
            </a:r>
            <a:r>
              <a:rPr lang="en-IN" dirty="0"/>
              <a:t>: 99}})</a:t>
            </a:r>
          </a:p>
          <a:p>
            <a:r>
              <a:rPr lang="en-IN" dirty="0" err="1"/>
              <a:t>db.unicorns.update</a:t>
            </a:r>
            <a:r>
              <a:rPr lang="en-IN" dirty="0"/>
              <a:t>({name: '</a:t>
            </a:r>
            <a:r>
              <a:rPr lang="en-IN" dirty="0" err="1"/>
              <a:t>Roooooodles</a:t>
            </a:r>
            <a:r>
              <a:rPr lang="en-IN" dirty="0"/>
              <a:t>'},{$set: {weight: 590}})</a:t>
            </a:r>
          </a:p>
          <a:p>
            <a:r>
              <a:rPr lang="en-IN" dirty="0" err="1"/>
              <a:t>db.unicorns.update</a:t>
            </a:r>
            <a:r>
              <a:rPr lang="en-IN" dirty="0"/>
              <a:t>({name: 'Pilot'},{$</a:t>
            </a:r>
            <a:r>
              <a:rPr lang="en-IN" dirty="0" err="1"/>
              <a:t>inc</a:t>
            </a:r>
            <a:r>
              <a:rPr lang="en-IN" dirty="0"/>
              <a:t>: {vampires: -2}})</a:t>
            </a:r>
          </a:p>
          <a:p>
            <a:r>
              <a:rPr lang="en-IN" dirty="0" err="1"/>
              <a:t>db.unicorns.update</a:t>
            </a:r>
            <a:r>
              <a:rPr lang="en-IN" dirty="0"/>
              <a:t>({name: 'Aurora'},{$push: {loves: 'sugar'}})</a:t>
            </a:r>
          </a:p>
        </p:txBody>
      </p:sp>
    </p:spTree>
    <p:extLst>
      <p:ext uri="{BB962C8B-B14F-4D97-AF65-F5344CB8AC3E}">
        <p14:creationId xmlns:p14="http://schemas.microsoft.com/office/powerpoint/2010/main" val="35052276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95BB56-4FA6-48BF-8200-D31BA3433437}"/>
              </a:ext>
            </a:extLst>
          </p:cNvPr>
          <p:cNvSpPr>
            <a:spLocks noGrp="1"/>
          </p:cNvSpPr>
          <p:nvPr>
            <p:ph type="title"/>
          </p:nvPr>
        </p:nvSpPr>
        <p:spPr/>
        <p:txBody>
          <a:bodyPr/>
          <a:lstStyle/>
          <a:p>
            <a:r>
              <a:rPr lang="en-IN" dirty="0" err="1"/>
              <a:t>Upserts</a:t>
            </a:r>
            <a:endParaRPr lang="en-IN" dirty="0"/>
          </a:p>
        </p:txBody>
      </p:sp>
      <p:sp>
        <p:nvSpPr>
          <p:cNvPr id="3" name="Content Placeholder 2">
            <a:extLst>
              <a:ext uri="{FF2B5EF4-FFF2-40B4-BE49-F238E27FC236}">
                <a16:creationId xmlns:a16="http://schemas.microsoft.com/office/drawing/2014/main" id="{95CC0567-08D7-4764-9B66-17B7941BFB90}"/>
              </a:ext>
            </a:extLst>
          </p:cNvPr>
          <p:cNvSpPr>
            <a:spLocks noGrp="1"/>
          </p:cNvSpPr>
          <p:nvPr>
            <p:ph idx="1"/>
          </p:nvPr>
        </p:nvSpPr>
        <p:spPr/>
        <p:txBody>
          <a:bodyPr/>
          <a:lstStyle/>
          <a:p>
            <a:r>
              <a:rPr lang="en-IN" dirty="0" err="1"/>
              <a:t>db.hits.update</a:t>
            </a:r>
            <a:r>
              <a:rPr lang="en-IN" dirty="0"/>
              <a:t>({page: 'unicorns’}, {$</a:t>
            </a:r>
            <a:r>
              <a:rPr lang="en-IN" dirty="0" err="1"/>
              <a:t>inc</a:t>
            </a:r>
            <a:r>
              <a:rPr lang="en-IN" dirty="0"/>
              <a:t>: {hits: 1}});</a:t>
            </a:r>
          </a:p>
          <a:p>
            <a:r>
              <a:rPr lang="en-IN" dirty="0" err="1"/>
              <a:t>db.hits.update</a:t>
            </a:r>
            <a:r>
              <a:rPr lang="en-IN" dirty="0"/>
              <a:t>({page: 'unicorns’}, {$</a:t>
            </a:r>
            <a:r>
              <a:rPr lang="en-IN" dirty="0" err="1"/>
              <a:t>inc</a:t>
            </a:r>
            <a:r>
              <a:rPr lang="en-IN" dirty="0"/>
              <a:t>: {hits: 1}}, {</a:t>
            </a:r>
            <a:r>
              <a:rPr lang="en-IN" dirty="0" err="1"/>
              <a:t>upsert:</a:t>
            </a:r>
            <a:r>
              <a:rPr lang="en-IN" b="1" dirty="0" err="1"/>
              <a:t>true</a:t>
            </a:r>
            <a:r>
              <a:rPr lang="en-IN" dirty="0"/>
              <a:t>});</a:t>
            </a:r>
          </a:p>
          <a:p>
            <a:endParaRPr lang="en-IN" dirty="0"/>
          </a:p>
          <a:p>
            <a:r>
              <a:rPr lang="en-IN" dirty="0"/>
              <a:t>Multiple Updates</a:t>
            </a:r>
          </a:p>
          <a:p>
            <a:pPr lvl="1"/>
            <a:r>
              <a:rPr lang="en-IN" dirty="0" err="1"/>
              <a:t>db.unicorns.update</a:t>
            </a:r>
            <a:r>
              <a:rPr lang="en-IN" dirty="0"/>
              <a:t>({},{$set: {vaccinated: </a:t>
            </a:r>
            <a:r>
              <a:rPr lang="en-IN" sz="2000" b="1" dirty="0"/>
              <a:t>true </a:t>
            </a:r>
            <a:r>
              <a:rPr lang="en-IN" dirty="0"/>
              <a:t>}});</a:t>
            </a:r>
          </a:p>
          <a:p>
            <a:pPr lvl="1"/>
            <a:r>
              <a:rPr lang="en-IN" dirty="0" err="1"/>
              <a:t>db.unicorns.update</a:t>
            </a:r>
            <a:r>
              <a:rPr lang="en-IN" dirty="0"/>
              <a:t>({},{$set: {vaccinated: </a:t>
            </a:r>
            <a:r>
              <a:rPr lang="en-IN" sz="2000" b="1" dirty="0"/>
              <a:t>true </a:t>
            </a:r>
            <a:r>
              <a:rPr lang="en-IN" dirty="0"/>
              <a:t>}},{</a:t>
            </a:r>
            <a:r>
              <a:rPr lang="en-IN" dirty="0" err="1"/>
              <a:t>multi:</a:t>
            </a:r>
            <a:r>
              <a:rPr lang="en-IN" sz="2000" b="1" dirty="0" err="1"/>
              <a:t>true</a:t>
            </a:r>
            <a:r>
              <a:rPr lang="en-IN" dirty="0"/>
              <a:t>});</a:t>
            </a:r>
          </a:p>
        </p:txBody>
      </p:sp>
    </p:spTree>
    <p:extLst>
      <p:ext uri="{BB962C8B-B14F-4D97-AF65-F5344CB8AC3E}">
        <p14:creationId xmlns:p14="http://schemas.microsoft.com/office/powerpoint/2010/main" val="17043890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fade">
                                      <p:cBhvr>
                                        <p:cTn id="35" dur="1000"/>
                                        <p:tgtEl>
                                          <p:spTgt spid="3">
                                            <p:txEl>
                                              <p:pRg st="5" end="5"/>
                                            </p:txEl>
                                          </p:spTgt>
                                        </p:tgtEl>
                                      </p:cBhvr>
                                    </p:animEffect>
                                    <p:anim calcmode="lin" valueType="num">
                                      <p:cBhvr>
                                        <p:cTn id="36"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ABC2D3-2720-4C0D-ABEE-4A0E4C70398C}"/>
              </a:ext>
            </a:extLst>
          </p:cNvPr>
          <p:cNvSpPr>
            <a:spLocks noGrp="1"/>
          </p:cNvSpPr>
          <p:nvPr>
            <p:ph type="title"/>
          </p:nvPr>
        </p:nvSpPr>
        <p:spPr/>
        <p:txBody>
          <a:bodyPr/>
          <a:lstStyle/>
          <a:p>
            <a:r>
              <a:rPr lang="en-IN" dirty="0"/>
              <a:t>Find</a:t>
            </a:r>
          </a:p>
        </p:txBody>
      </p:sp>
      <p:sp>
        <p:nvSpPr>
          <p:cNvPr id="3" name="Content Placeholder 2">
            <a:extLst>
              <a:ext uri="{FF2B5EF4-FFF2-40B4-BE49-F238E27FC236}">
                <a16:creationId xmlns:a16="http://schemas.microsoft.com/office/drawing/2014/main" id="{7CC6F7C0-1EDE-40AC-8190-5CDF1DC62402}"/>
              </a:ext>
            </a:extLst>
          </p:cNvPr>
          <p:cNvSpPr>
            <a:spLocks noGrp="1"/>
          </p:cNvSpPr>
          <p:nvPr>
            <p:ph idx="1"/>
          </p:nvPr>
        </p:nvSpPr>
        <p:spPr/>
        <p:txBody>
          <a:bodyPr/>
          <a:lstStyle/>
          <a:p>
            <a:r>
              <a:rPr lang="en-IN" dirty="0" err="1"/>
              <a:t>db.unicorns.find</a:t>
            </a:r>
            <a:r>
              <a:rPr lang="en-IN" dirty="0"/>
              <a:t>({}, {name: 1});</a:t>
            </a:r>
          </a:p>
          <a:p>
            <a:r>
              <a:rPr lang="en-IN" dirty="0" err="1"/>
              <a:t>db.unicorns.find</a:t>
            </a:r>
            <a:r>
              <a:rPr lang="en-IN" dirty="0"/>
              <a:t>().sort({weight: -1})</a:t>
            </a:r>
          </a:p>
          <a:p>
            <a:r>
              <a:rPr lang="en-IN" dirty="0" err="1"/>
              <a:t>db.unicorns.find</a:t>
            </a:r>
            <a:r>
              <a:rPr lang="en-IN" dirty="0"/>
              <a:t>().sort({name: 1,vampires: -1})</a:t>
            </a:r>
          </a:p>
          <a:p>
            <a:r>
              <a:rPr lang="en-IN" dirty="0" err="1"/>
              <a:t>db.unicorns.find</a:t>
            </a:r>
            <a:r>
              <a:rPr lang="en-IN" dirty="0"/>
              <a:t>().sort({weight: -1}).limit(2).skip(1)</a:t>
            </a:r>
          </a:p>
          <a:p>
            <a:r>
              <a:rPr lang="en-IN" dirty="0" err="1"/>
              <a:t>db.unicorns.count</a:t>
            </a:r>
            <a:r>
              <a:rPr lang="en-IN" dirty="0"/>
              <a:t>({vampires: {$</a:t>
            </a:r>
            <a:r>
              <a:rPr lang="en-IN" dirty="0" err="1"/>
              <a:t>gt</a:t>
            </a:r>
            <a:r>
              <a:rPr lang="en-IN" dirty="0"/>
              <a:t>: 50}})</a:t>
            </a:r>
          </a:p>
          <a:p>
            <a:r>
              <a:rPr lang="en-IN" dirty="0" err="1"/>
              <a:t>db.unicorns.find</a:t>
            </a:r>
            <a:r>
              <a:rPr lang="en-IN" dirty="0"/>
              <a:t>({vampires: {$</a:t>
            </a:r>
            <a:r>
              <a:rPr lang="en-IN" dirty="0" err="1"/>
              <a:t>gt</a:t>
            </a:r>
            <a:r>
              <a:rPr lang="en-IN" dirty="0"/>
              <a:t>: 50}}).count()</a:t>
            </a:r>
          </a:p>
        </p:txBody>
      </p:sp>
    </p:spTree>
    <p:extLst>
      <p:ext uri="{BB962C8B-B14F-4D97-AF65-F5344CB8AC3E}">
        <p14:creationId xmlns:p14="http://schemas.microsoft.com/office/powerpoint/2010/main" val="3449450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241498-38F8-4EF9-8C5E-E423EFCF58D0}"/>
              </a:ext>
            </a:extLst>
          </p:cNvPr>
          <p:cNvSpPr>
            <a:spLocks noGrp="1"/>
          </p:cNvSpPr>
          <p:nvPr>
            <p:ph type="title"/>
          </p:nvPr>
        </p:nvSpPr>
        <p:spPr/>
        <p:txBody>
          <a:bodyPr/>
          <a:lstStyle/>
          <a:p>
            <a:r>
              <a:rPr lang="en-IN" dirty="0"/>
              <a:t>Data </a:t>
            </a:r>
            <a:r>
              <a:rPr lang="en-IN" dirty="0" err="1"/>
              <a:t>Modeling</a:t>
            </a:r>
            <a:endParaRPr lang="en-IN" dirty="0"/>
          </a:p>
        </p:txBody>
      </p:sp>
      <p:sp>
        <p:nvSpPr>
          <p:cNvPr id="3" name="Content Placeholder 2">
            <a:extLst>
              <a:ext uri="{FF2B5EF4-FFF2-40B4-BE49-F238E27FC236}">
                <a16:creationId xmlns:a16="http://schemas.microsoft.com/office/drawing/2014/main" id="{98D92603-3267-4C23-BD4B-0C9F26149CD7}"/>
              </a:ext>
            </a:extLst>
          </p:cNvPr>
          <p:cNvSpPr>
            <a:spLocks noGrp="1"/>
          </p:cNvSpPr>
          <p:nvPr>
            <p:ph idx="1"/>
          </p:nvPr>
        </p:nvSpPr>
        <p:spPr/>
        <p:txBody>
          <a:bodyPr>
            <a:normAutofit/>
          </a:bodyPr>
          <a:lstStyle/>
          <a:p>
            <a:r>
              <a:rPr lang="en-IN" dirty="0"/>
              <a:t>No Joins</a:t>
            </a:r>
          </a:p>
          <a:p>
            <a:pPr lvl="1"/>
            <a:r>
              <a:rPr lang="en-IN" dirty="0"/>
              <a:t>The first and most fundamental difference that you’ll need to get comfortable with is MongoDB’s lack of joins.</a:t>
            </a:r>
          </a:p>
          <a:p>
            <a:pPr lvl="1"/>
            <a:r>
              <a:rPr lang="en-IN" dirty="0"/>
              <a:t>joins are generally seen as non-scalable</a:t>
            </a:r>
          </a:p>
          <a:p>
            <a:pPr marL="457200" lvl="1" indent="0">
              <a:buNone/>
            </a:pPr>
            <a:endParaRPr lang="en-IN" dirty="0"/>
          </a:p>
          <a:p>
            <a:r>
              <a:rPr lang="en-IN" dirty="0"/>
              <a:t>Embedded Documents</a:t>
            </a:r>
          </a:p>
          <a:p>
            <a:pPr lvl="1"/>
            <a:r>
              <a:rPr lang="en-IN" dirty="0" err="1"/>
              <a:t>db.employees.insert</a:t>
            </a:r>
            <a:r>
              <a:rPr lang="en-IN" dirty="0"/>
              <a:t>({_id: </a:t>
            </a:r>
            <a:r>
              <a:rPr lang="en-IN" dirty="0" err="1"/>
              <a:t>ObjectId</a:t>
            </a:r>
            <a:r>
              <a:rPr lang="en-IN" dirty="0"/>
              <a:t>("4d85c7039ab0fd70a117d734"),name: '</a:t>
            </a:r>
            <a:r>
              <a:rPr lang="en-IN" dirty="0" err="1"/>
              <a:t>Ghanima</a:t>
            </a:r>
            <a:r>
              <a:rPr lang="en-IN" dirty="0"/>
              <a:t>',family: {mother: '</a:t>
            </a:r>
            <a:r>
              <a:rPr lang="en-IN" dirty="0" err="1"/>
              <a:t>Chani</a:t>
            </a:r>
            <a:r>
              <a:rPr lang="en-IN" dirty="0"/>
              <a:t>',father: '</a:t>
            </a:r>
            <a:r>
              <a:rPr lang="en-IN" dirty="0" err="1"/>
              <a:t>Paul',brother</a:t>
            </a:r>
            <a:r>
              <a:rPr lang="en-IN" dirty="0"/>
              <a:t>: </a:t>
            </a:r>
            <a:r>
              <a:rPr lang="en-IN" dirty="0" err="1"/>
              <a:t>ObjectId</a:t>
            </a:r>
            <a:r>
              <a:rPr lang="en-IN" dirty="0"/>
              <a:t>("4d85c7039ab0fd70a117d730")}})</a:t>
            </a:r>
          </a:p>
        </p:txBody>
      </p:sp>
    </p:spTree>
    <p:extLst>
      <p:ext uri="{BB962C8B-B14F-4D97-AF65-F5344CB8AC3E}">
        <p14:creationId xmlns:p14="http://schemas.microsoft.com/office/powerpoint/2010/main" val="17319550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nodeType="click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Effect transition="in" filter="fade">
                                      <p:cBhvr>
                                        <p:cTn id="24" dur="1000"/>
                                        <p:tgtEl>
                                          <p:spTgt spid="3">
                                            <p:txEl>
                                              <p:pRg st="4" end="4"/>
                                            </p:txEl>
                                          </p:spTgt>
                                        </p:tgtEl>
                                      </p:cBhvr>
                                    </p:animEffect>
                                    <p:anim calcmode="lin" valueType="num">
                                      <p:cBhvr>
                                        <p:cTn id="2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4" end="4"/>
                                            </p:txEl>
                                          </p:spTgt>
                                        </p:tgtEl>
                                        <p:attrNameLst>
                                          <p:attrName>ppt_y</p:attrName>
                                        </p:attrNameLst>
                                      </p:cBhvr>
                                      <p:tavLst>
                                        <p:tav tm="0">
                                          <p:val>
                                            <p:strVal val="#ppt_y+.1"/>
                                          </p:val>
                                        </p:tav>
                                        <p:tav tm="100000">
                                          <p:val>
                                            <p:strVal val="#ppt_y"/>
                                          </p:val>
                                        </p:tav>
                                      </p:tavLst>
                                    </p:anim>
                                  </p:childTnLst>
                                </p:cTn>
                              </p:par>
                              <p:par>
                                <p:cTn id="27" presetID="42" presetClass="entr" presetSubtype="0" fill="hold" nodeType="with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Effect transition="in" filter="fade">
                                      <p:cBhvr>
                                        <p:cTn id="29" dur="1000"/>
                                        <p:tgtEl>
                                          <p:spTgt spid="3">
                                            <p:txEl>
                                              <p:pRg st="5" end="5"/>
                                            </p:txEl>
                                          </p:spTgt>
                                        </p:tgtEl>
                                      </p:cBhvr>
                                    </p:animEffect>
                                    <p:anim calcmode="lin" valueType="num">
                                      <p:cBhvr>
                                        <p:cTn id="30"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1"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D97A64-4F36-4989-BCE5-F90BD48C5D57}"/>
              </a:ext>
            </a:extLst>
          </p:cNvPr>
          <p:cNvSpPr>
            <a:spLocks noGrp="1"/>
          </p:cNvSpPr>
          <p:nvPr>
            <p:ph type="title"/>
          </p:nvPr>
        </p:nvSpPr>
        <p:spPr/>
        <p:txBody>
          <a:bodyPr/>
          <a:lstStyle/>
          <a:p>
            <a:r>
              <a:rPr lang="en-IN" dirty="0"/>
              <a:t>Denormalization</a:t>
            </a:r>
          </a:p>
        </p:txBody>
      </p:sp>
      <p:sp>
        <p:nvSpPr>
          <p:cNvPr id="3" name="Content Placeholder 2">
            <a:extLst>
              <a:ext uri="{FF2B5EF4-FFF2-40B4-BE49-F238E27FC236}">
                <a16:creationId xmlns:a16="http://schemas.microsoft.com/office/drawing/2014/main" id="{AF807885-26B0-4D4A-8C4A-30C84AFE8E40}"/>
              </a:ext>
            </a:extLst>
          </p:cNvPr>
          <p:cNvSpPr>
            <a:spLocks noGrp="1"/>
          </p:cNvSpPr>
          <p:nvPr>
            <p:ph idx="1"/>
          </p:nvPr>
        </p:nvSpPr>
        <p:spPr/>
        <p:txBody>
          <a:bodyPr>
            <a:normAutofit fontScale="92500" lnSpcReduction="10000"/>
          </a:bodyPr>
          <a:lstStyle/>
          <a:p>
            <a:r>
              <a:rPr lang="en-IN" dirty="0"/>
              <a:t>Yet another alternative to using joins is to </a:t>
            </a:r>
            <a:r>
              <a:rPr lang="en-IN" dirty="0" err="1"/>
              <a:t>denormalize</a:t>
            </a:r>
            <a:r>
              <a:rPr lang="en-IN" dirty="0"/>
              <a:t> your data. Historically, denormalization was reserved for performance-sensitive code, or when data should be snapshotted (like in an audit log). However, with the ever growing popularity of NoSQL, many of which don’t have joins, denormalization as part of normal </a:t>
            </a:r>
            <a:r>
              <a:rPr lang="en-IN" dirty="0" err="1"/>
              <a:t>modeling</a:t>
            </a:r>
            <a:r>
              <a:rPr lang="en-IN" dirty="0"/>
              <a:t> is becoming increasingly common.</a:t>
            </a:r>
          </a:p>
          <a:p>
            <a:r>
              <a:rPr lang="en-IN" dirty="0"/>
              <a:t>The traditional way to associate a specific user with a post is via a </a:t>
            </a:r>
            <a:r>
              <a:rPr lang="en-IN" dirty="0" err="1"/>
              <a:t>userid</a:t>
            </a:r>
            <a:r>
              <a:rPr lang="en-IN" dirty="0"/>
              <a:t> column within posts. With such a model, you can’t display posts without retrieving (joining to) users. A possible alternative is simply to store the name as well as the </a:t>
            </a:r>
            <a:r>
              <a:rPr lang="en-IN" dirty="0" err="1"/>
              <a:t>userid</a:t>
            </a:r>
            <a:r>
              <a:rPr lang="en-IN" dirty="0"/>
              <a:t> with each post. You could even do so with an embedded document, like user: {id: </a:t>
            </a:r>
            <a:r>
              <a:rPr lang="en-IN" dirty="0" err="1"/>
              <a:t>ObjectId</a:t>
            </a:r>
            <a:r>
              <a:rPr lang="en-IN" dirty="0"/>
              <a:t>('Something'), name: 'Leto'}. Yes, if you let users change their name, you may have to update each document (which is one multi-update).</a:t>
            </a:r>
          </a:p>
        </p:txBody>
      </p:sp>
    </p:spTree>
    <p:extLst>
      <p:ext uri="{BB962C8B-B14F-4D97-AF65-F5344CB8AC3E}">
        <p14:creationId xmlns:p14="http://schemas.microsoft.com/office/powerpoint/2010/main" val="5936998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156</TotalTime>
  <Words>1296</Words>
  <Application>Microsoft Office PowerPoint</Application>
  <PresentationFormat>Widescreen</PresentationFormat>
  <Paragraphs>100</Paragraphs>
  <Slides>15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Calibri Light</vt:lpstr>
      <vt:lpstr>Office Theme</vt:lpstr>
      <vt:lpstr>MongoDB </vt:lpstr>
      <vt:lpstr>The Basics</vt:lpstr>
      <vt:lpstr>Examples : 1</vt:lpstr>
      <vt:lpstr>Examples : 2</vt:lpstr>
      <vt:lpstr>Updating Document</vt:lpstr>
      <vt:lpstr>Upserts</vt:lpstr>
      <vt:lpstr>Find</vt:lpstr>
      <vt:lpstr>Data Modeling</vt:lpstr>
      <vt:lpstr>Denormalization</vt:lpstr>
      <vt:lpstr>Example</vt:lpstr>
      <vt:lpstr>When to use mongodb</vt:lpstr>
      <vt:lpstr>Continue …</vt:lpstr>
      <vt:lpstr>Aggregating data</vt:lpstr>
      <vt:lpstr>Performance and tools</vt:lpstr>
      <vt:lpstr>Continue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Mongo db</dc:title>
  <dc:creator>Girish Talekar</dc:creator>
  <cp:lastModifiedBy>Girish Talekar</cp:lastModifiedBy>
  <cp:revision>23</cp:revision>
  <dcterms:created xsi:type="dcterms:W3CDTF">2018-12-10T07:10:41Z</dcterms:created>
  <dcterms:modified xsi:type="dcterms:W3CDTF">2018-12-11T05:19:34Z</dcterms:modified>
</cp:coreProperties>
</file>